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2"/>
  </p:notesMasterIdLst>
  <p:sldIdLst>
    <p:sldId id="256" r:id="rId2"/>
    <p:sldId id="262" r:id="rId3"/>
    <p:sldId id="264" r:id="rId4"/>
    <p:sldId id="285" r:id="rId5"/>
    <p:sldId id="287" r:id="rId6"/>
    <p:sldId id="286" r:id="rId7"/>
    <p:sldId id="263" r:id="rId8"/>
    <p:sldId id="265" r:id="rId9"/>
    <p:sldId id="269" r:id="rId10"/>
    <p:sldId id="290" r:id="rId11"/>
    <p:sldId id="283" r:id="rId12"/>
    <p:sldId id="271" r:id="rId13"/>
    <p:sldId id="273" r:id="rId14"/>
    <p:sldId id="278" r:id="rId15"/>
    <p:sldId id="280" r:id="rId16"/>
    <p:sldId id="282" r:id="rId17"/>
    <p:sldId id="291" r:id="rId18"/>
    <p:sldId id="293" r:id="rId19"/>
    <p:sldId id="289" r:id="rId20"/>
    <p:sldId id="261" r:id="rId21"/>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2"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297"/>
    <a:srgbClr val="68AF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29" autoAdjust="0"/>
    <p:restoredTop sz="75349" autoAdjust="0"/>
  </p:normalViewPr>
  <p:slideViewPr>
    <p:cSldViewPr snapToGrid="0">
      <p:cViewPr varScale="1">
        <p:scale>
          <a:sx n="54" d="100"/>
          <a:sy n="54" d="100"/>
        </p:scale>
        <p:origin x="121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orehumanitarianstandard.org/the-standard/language-version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400" dirty="0"/>
          </a:p>
        </p:txBody>
      </p:sp>
    </p:spTree>
    <p:extLst>
      <p:ext uri="{BB962C8B-B14F-4D97-AF65-F5344CB8AC3E}">
        <p14:creationId xmlns:p14="http://schemas.microsoft.com/office/powerpoint/2010/main" val="2139582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Explain you’re going to analyse the CHS Flower to see how it relates to quality and accountability.</a:t>
            </a:r>
          </a:p>
          <a:p>
            <a:endParaRPr lang="en-GB" sz="1400" noProof="0" dirty="0"/>
          </a:p>
          <a:p>
            <a:r>
              <a:rPr lang="en-GB" sz="1400" noProof="0" dirty="0"/>
              <a:t>Use the animations to reveal the first question, give some time to respond, then reveal the answer. Repeat for the six questions.</a:t>
            </a:r>
          </a:p>
          <a:p>
            <a:endParaRPr lang="en-GB" sz="1400" noProof="0" dirty="0"/>
          </a:p>
          <a:p>
            <a:r>
              <a:rPr lang="en-GB" sz="1400" noProof="0" dirty="0"/>
              <a:t>Reinforce the point that communities and people affected by crisis are at the centre, i.e. that by being accountable to our donors, colleagues and partners, we are ultimately being more accountable to communities and people affected by crisis (CAPABC). The criteria (shown in the flower) describe how “humanitarian organisations and staff should be working to meet the commitment”, while the commitment itself (not shown) states what CAPABC “can expect from organisations and individuals delivering humanitarian assistance”.</a:t>
            </a:r>
          </a:p>
          <a:p>
            <a:endParaRPr lang="en-GB" sz="1400" noProof="0" dirty="0"/>
          </a:p>
          <a:p>
            <a:r>
              <a:rPr lang="en-GB" sz="1400" noProof="0" dirty="0"/>
              <a:t>Read criteria 1 to 4: 1 and 2 are about doing the </a:t>
            </a:r>
            <a:r>
              <a:rPr lang="en-GB" sz="1400" b="1" noProof="0" dirty="0"/>
              <a:t>right thing at the right time;</a:t>
            </a:r>
            <a:r>
              <a:rPr lang="en-GB" sz="1400" noProof="0" dirty="0"/>
              <a:t> 3 is about not causing additional harm, and leaving things better than you found them; 4 is about participation.</a:t>
            </a:r>
          </a:p>
        </p:txBody>
      </p:sp>
    </p:spTree>
    <p:extLst>
      <p:ext uri="{BB962C8B-B14F-4D97-AF65-F5344CB8AC3E}">
        <p14:creationId xmlns:p14="http://schemas.microsoft.com/office/powerpoint/2010/main" val="2222960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eriod"/>
            </a:pPr>
            <a:r>
              <a:rPr lang="en-GB" sz="1400" dirty="0"/>
              <a:t>Divide the participants into five working groups. Assign each group one of the following five commitments: 5, 6, 7, 8 and 9. </a:t>
            </a:r>
          </a:p>
          <a:p>
            <a:pPr marL="457200" indent="-457200">
              <a:buFont typeface="+mj-lt"/>
              <a:buAutoNum type="arabicPeriod"/>
            </a:pPr>
            <a:r>
              <a:rPr lang="en-GB" sz="1400" dirty="0"/>
              <a:t>Explain that each small group is to review the text for their assigned commitment and identify any </a:t>
            </a:r>
            <a:r>
              <a:rPr lang="en-GB" sz="1400" b="1" dirty="0"/>
              <a:t>one</a:t>
            </a:r>
            <a:r>
              <a:rPr lang="en-GB" sz="1400" dirty="0"/>
              <a:t> key action or organisational responsibility that they believe can be difficult for </a:t>
            </a:r>
            <a:r>
              <a:rPr lang="en-GB" sz="1400" noProof="0" dirty="0"/>
              <a:t>organisations</a:t>
            </a:r>
            <a:r>
              <a:rPr lang="en-GB" sz="1400" dirty="0"/>
              <a:t> or individuals to follow (at least in some situations). Welcome real-life examples as they will hold more weight.</a:t>
            </a:r>
          </a:p>
          <a:p>
            <a:pPr marL="457200" indent="-457200">
              <a:buFont typeface="+mj-lt"/>
              <a:buAutoNum type="arabicPeriod"/>
            </a:pPr>
            <a:r>
              <a:rPr lang="en-GB" sz="1400" dirty="0"/>
              <a:t>Once participants have identified a challenging key action or </a:t>
            </a:r>
            <a:r>
              <a:rPr lang="en-GB" sz="1400" noProof="0" dirty="0"/>
              <a:t>organisational</a:t>
            </a:r>
            <a:r>
              <a:rPr lang="en-GB" sz="1400" dirty="0"/>
              <a:t> responsibility, they should propose advice for helping humanitarian organisations or individuals achieve it.</a:t>
            </a:r>
          </a:p>
          <a:p>
            <a:endParaRPr lang="en-GB" sz="1400" dirty="0"/>
          </a:p>
          <a:p>
            <a:r>
              <a:rPr lang="en-GB" sz="1400" dirty="0"/>
              <a:t>Leave this on screen during the group work so that participants are clear on what they need to do. If some groups will leave the room to complete this assignment, give them a copy of </a:t>
            </a:r>
            <a:r>
              <a:rPr lang="en-GB" sz="1400" b="1" dirty="0"/>
              <a:t>STP 6 Handout for CHS Activity.docx</a:t>
            </a:r>
            <a:r>
              <a:rPr lang="en-GB" sz="1400" b="0" dirty="0"/>
              <a:t>.</a:t>
            </a:r>
            <a:endParaRPr lang="en-GB" sz="1400" b="1" dirty="0"/>
          </a:p>
          <a:p>
            <a:endParaRPr lang="en-GB" sz="1400" dirty="0"/>
          </a:p>
          <a:p>
            <a:r>
              <a:rPr lang="en-GB" sz="1400" dirty="0"/>
              <a:t>During feedback from the group exercise, ask the group to confirm what phase(s) of the humanitarian </a:t>
            </a:r>
            <a:r>
              <a:rPr lang="en-GB" sz="1400" noProof="0" dirty="0"/>
              <a:t>programme</a:t>
            </a:r>
            <a:r>
              <a:rPr lang="en-GB" sz="1400" dirty="0"/>
              <a:t> cycle (introduced in STP session 3 if following the overall workshop plan) their action or responsibility belongs to (if not obvious/volunteered). To aid the flow of the session, make a note of the Programme Cycle phases, examples of accountability to different stakeholders, and collaboration/participation suggested in the advice. These can be used to wrap up the session on the penultimate slide.</a:t>
            </a:r>
          </a:p>
        </p:txBody>
      </p:sp>
    </p:spTree>
    <p:extLst>
      <p:ext uri="{BB962C8B-B14F-4D97-AF65-F5344CB8AC3E}">
        <p14:creationId xmlns:p14="http://schemas.microsoft.com/office/powerpoint/2010/main" val="467647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Show this slide during the debriefing presentation made by the group to which it was assigned. Ask which element of the Commitment they found the most challenging and what advice they have for humanitarians who might find it difficult to accomplish.</a:t>
            </a:r>
          </a:p>
          <a:p>
            <a:endParaRPr lang="en-US" sz="1400" dirty="0"/>
          </a:p>
        </p:txBody>
      </p:sp>
    </p:spTree>
    <p:extLst>
      <p:ext uri="{BB962C8B-B14F-4D97-AF65-F5344CB8AC3E}">
        <p14:creationId xmlns:p14="http://schemas.microsoft.com/office/powerpoint/2010/main" val="637962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Show this slide during the debriefing presentation made by the group to which it was assigned. Ask which element of the Commitment they found the most challenging and what advice they have for humanitarians who might find it difficult to accomplish.</a:t>
            </a:r>
          </a:p>
        </p:txBody>
      </p:sp>
    </p:spTree>
    <p:extLst>
      <p:ext uri="{BB962C8B-B14F-4D97-AF65-F5344CB8AC3E}">
        <p14:creationId xmlns:p14="http://schemas.microsoft.com/office/powerpoint/2010/main" val="1547302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Show this slide during the debriefing presentation made by the group to which it was assigned. Ask which element of the Commitment they found the most challenging and what advice they have for humanitarians who might find it difficult to accomplish.</a:t>
            </a:r>
          </a:p>
        </p:txBody>
      </p:sp>
    </p:spTree>
    <p:extLst>
      <p:ext uri="{BB962C8B-B14F-4D97-AF65-F5344CB8AC3E}">
        <p14:creationId xmlns:p14="http://schemas.microsoft.com/office/powerpoint/2010/main" val="3013881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Show this slide during the debriefing presentation made by the group to which it was assigned. Ask which element of the Commitment they found the most challenging and what advice they have for humanitarians who might find it difficult to accomplish.</a:t>
            </a:r>
          </a:p>
        </p:txBody>
      </p:sp>
    </p:spTree>
    <p:extLst>
      <p:ext uri="{BB962C8B-B14F-4D97-AF65-F5344CB8AC3E}">
        <p14:creationId xmlns:p14="http://schemas.microsoft.com/office/powerpoint/2010/main" val="3069033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Show this slide during the debriefing presentation made by the group to which it was assigned. Ask which element of the Commitment they found the most challenging and what advice they have for humanitarians who might find it difficult to accomplish.</a:t>
            </a:r>
          </a:p>
        </p:txBody>
      </p:sp>
    </p:spTree>
    <p:extLst>
      <p:ext uri="{BB962C8B-B14F-4D97-AF65-F5344CB8AC3E}">
        <p14:creationId xmlns:p14="http://schemas.microsoft.com/office/powerpoint/2010/main" val="3675837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Only use slides 17 and 18 if you have 15 minutes remaining in the session. Otherwise, skip to slide 19 and wrap up the session.</a:t>
            </a:r>
          </a:p>
          <a:p>
            <a:endParaRPr lang="en-US" sz="1400" dirty="0"/>
          </a:p>
          <a:p>
            <a:r>
              <a:rPr lang="en-GB" sz="1400" dirty="0"/>
              <a:t>Explain you’ll spend several minutes discussing levels of participation in plenary.</a:t>
            </a:r>
          </a:p>
          <a:p>
            <a:endParaRPr lang="en-US" sz="1400" dirty="0"/>
          </a:p>
          <a:p>
            <a:r>
              <a:rPr lang="en-US" sz="1400" dirty="0"/>
              <a:t>Read commitment 4, then reveal the question and ask for a definition of participation, before revealing the textbook answer.</a:t>
            </a:r>
          </a:p>
        </p:txBody>
      </p:sp>
    </p:spTree>
    <p:extLst>
      <p:ext uri="{BB962C8B-B14F-4D97-AF65-F5344CB8AC3E}">
        <p14:creationId xmlns:p14="http://schemas.microsoft.com/office/powerpoint/2010/main" val="14316113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Reveal each participation type and definition in turn. For each, ask participants for an example of where they have used this level of participation. (For less-experienced groups, ask for situations where this level of participation might be appropriate.) If not obvious, ask in which programme cycle phase the suggested activity fits into.</a:t>
            </a:r>
          </a:p>
          <a:p>
            <a:endParaRPr lang="en-GB" sz="1400" dirty="0"/>
          </a:p>
          <a:p>
            <a:r>
              <a:rPr lang="en-GB" sz="1400" dirty="0"/>
              <a:t>Note: The first four are commonplace, though consultation is more common in the assessment phase than in the design phase. If the group struggles to find examples for levels 5 and 6, this is because these levels of participation are difficult to achieve. Ask instead what the barriers and challenges are to achieving these levels. Congratulate anyone who is actively supporting local initiatives, i.e. participating in affected peoples’ initiatives.</a:t>
            </a:r>
          </a:p>
          <a:p>
            <a:endParaRPr lang="en-GB" sz="1400" dirty="0"/>
          </a:p>
          <a:p>
            <a:r>
              <a:rPr lang="en-GB" sz="1400" dirty="0"/>
              <a:t>Citation: Typology adapted from Petty, J. ‘Alternative systems of inquiry for a sustainable agriculture’, in the Institute of Development Studies Bulletin, vol. 25, (Brighton: Institute of Development Studies, 1994), pages 37–48.</a:t>
            </a:r>
          </a:p>
        </p:txBody>
      </p:sp>
    </p:spTree>
    <p:extLst>
      <p:ext uri="{BB962C8B-B14F-4D97-AF65-F5344CB8AC3E}">
        <p14:creationId xmlns:p14="http://schemas.microsoft.com/office/powerpoint/2010/main" val="3481657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is an open-ended summary. Wrap up the session in your own words. The main point to deliver is that the CHS applies to all aspects of humanitarian response, and includes commitments on the part of individual humanitarians as well as from the managerial level of humanitarian organisations.</a:t>
            </a:r>
          </a:p>
          <a:p>
            <a:endParaRPr lang="en-US" sz="1400" dirty="0"/>
          </a:p>
          <a:p>
            <a:r>
              <a:rPr lang="en-US" sz="1400" dirty="0"/>
              <a:t>The following key points should be highlighted as raised by participants or added into the session summary (by you) if they have not been raised:</a:t>
            </a:r>
          </a:p>
          <a:p>
            <a:pPr marL="342900" lvl="0" indent="-342900">
              <a:buFont typeface="Arial" panose="020B0604020202020204" pitchFamily="34" charset="0"/>
              <a:buChar char="•"/>
            </a:pPr>
            <a:r>
              <a:rPr lang="en" sz="1400" dirty="0">
                <a:effectLst/>
                <a:latin typeface="+mn-lt"/>
                <a:ea typeface="+mn-ea"/>
                <a:cs typeface="+mn-cs"/>
                <a:sym typeface="Helvetica Neue"/>
              </a:rPr>
              <a:t>The CHS provides guidance for both individuals and humanitarian organisations across all phases of the humanitarian programme cycle.</a:t>
            </a:r>
          </a:p>
          <a:p>
            <a:pPr marL="342900" lvl="0" indent="-342900">
              <a:buFont typeface="Arial" panose="020B0604020202020204" pitchFamily="34" charset="0"/>
              <a:buChar char="•"/>
            </a:pPr>
            <a:r>
              <a:rPr lang="en" sz="1400" dirty="0">
                <a:effectLst/>
                <a:latin typeface="+mn-lt"/>
                <a:ea typeface="+mn-ea"/>
                <a:cs typeface="+mn-cs"/>
                <a:sym typeface="Helvetica Neue"/>
              </a:rPr>
              <a:t>Crisis-affected communities  should be consulted, collaborated with, and provided with feedback mechanisms to enable humanitarian actors to better assist them in the fulfilment of their needs.</a:t>
            </a:r>
          </a:p>
          <a:p>
            <a:pPr marL="342900" lvl="0" indent="-342900">
              <a:buFont typeface="Arial" panose="020B0604020202020204" pitchFamily="34" charset="0"/>
              <a:buChar char="•"/>
            </a:pPr>
            <a:r>
              <a:rPr lang="en" sz="1400" dirty="0">
                <a:effectLst/>
                <a:latin typeface="+mn-lt"/>
                <a:ea typeface="+mn-ea"/>
                <a:cs typeface="+mn-cs"/>
                <a:sym typeface="Helvetica Neue"/>
              </a:rPr>
              <a:t>Humanitarians should hold themselves accountable to the communities and people affected by crisis, staff, donors, governments and other stakeholders.</a:t>
            </a:r>
          </a:p>
          <a:p>
            <a:pPr marL="342900" lvl="0" indent="-342900">
              <a:buFont typeface="Arial" panose="020B0604020202020204" pitchFamily="34" charset="0"/>
              <a:buChar char="•"/>
            </a:pPr>
            <a:r>
              <a:rPr lang="en" sz="1400" b="1" dirty="0">
                <a:effectLst/>
                <a:latin typeface="+mn-lt"/>
                <a:ea typeface="+mn-ea"/>
                <a:cs typeface="+mn-cs"/>
                <a:sym typeface="Helvetica Neue"/>
              </a:rPr>
              <a:t>At the centre of all the commitments, both graphically and metaphorically, are the communities and people affected by crisis. Updated in line with translation spreadsheet</a:t>
            </a:r>
          </a:p>
          <a:p>
            <a:endParaRPr lang="en-US" sz="1400" dirty="0"/>
          </a:p>
          <a:p>
            <a:endParaRPr lang="en-US" sz="1400" dirty="0"/>
          </a:p>
        </p:txBody>
      </p:sp>
    </p:spTree>
    <p:extLst>
      <p:ext uri="{BB962C8B-B14F-4D97-AF65-F5344CB8AC3E}">
        <p14:creationId xmlns:p14="http://schemas.microsoft.com/office/powerpoint/2010/main" val="1467679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Review the learning objectives and explain that this session is basically a guided tour of the Core Humanitarian Standard’s nine commitments.</a:t>
            </a:r>
            <a:endParaRPr lang="en-US" sz="1400" dirty="0">
              <a:solidFill>
                <a:srgbClr val="FF0000"/>
              </a:solidFill>
            </a:endParaRPr>
          </a:p>
        </p:txBody>
      </p:sp>
    </p:spTree>
    <p:extLst>
      <p:ext uri="{BB962C8B-B14F-4D97-AF65-F5344CB8AC3E}">
        <p14:creationId xmlns:p14="http://schemas.microsoft.com/office/powerpoint/2010/main" val="3663254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Thank everyone, end on time, and take a break.</a:t>
            </a:r>
          </a:p>
        </p:txBody>
      </p:sp>
    </p:spTree>
    <p:extLst>
      <p:ext uri="{BB962C8B-B14F-4D97-AF65-F5344CB8AC3E}">
        <p14:creationId xmlns:p14="http://schemas.microsoft.com/office/powerpoint/2010/main" val="279176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is a straightforward presentation of key points and background about the CHS.</a:t>
            </a:r>
          </a:p>
          <a:p>
            <a:endParaRPr lang="en-US" sz="1400" dirty="0"/>
          </a:p>
          <a:p>
            <a:r>
              <a:rPr lang="en-US" sz="1400" dirty="0"/>
              <a:t>If you previously introduced the CHS in your workshop or course (e.g. using STP session 2), use the animation on this slide to ask participants to recall the earlier knowledge before revealing the answers.</a:t>
            </a:r>
          </a:p>
          <a:p>
            <a:endParaRPr lang="en-US" sz="1400" dirty="0"/>
          </a:p>
        </p:txBody>
      </p:sp>
    </p:spTree>
    <p:extLst>
      <p:ext uri="{BB962C8B-B14F-4D97-AF65-F5344CB8AC3E}">
        <p14:creationId xmlns:p14="http://schemas.microsoft.com/office/powerpoint/2010/main" val="413773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GB" sz="1400" dirty="0"/>
              <a:t>Explain the organisationally shared nature of the CHS and that each of the three copyright holders uses the CHS in a different way: Sphere as part of the foundation of the Sphere Handbook, Groupe URD as the basis for its</a:t>
            </a:r>
            <a:r>
              <a:rPr lang="en-GB" sz="1400" b="0" i="0" dirty="0">
                <a:effectLst/>
                <a:latin typeface="+mn-lt"/>
                <a:ea typeface="+mn-ea"/>
                <a:cs typeface="+mn-cs"/>
                <a:sym typeface="Helvetica Neue"/>
              </a:rPr>
              <a:t> Quality and Accountability COMPASS method </a:t>
            </a:r>
            <a:r>
              <a:rPr lang="en-GB" sz="1400" dirty="0"/>
              <a:t>(a broad lens including development actors, donors, etc.), and CHS Alliance as the basis of an assessment tool for an organisational </a:t>
            </a:r>
            <a:r>
              <a:rPr lang="en-GB" sz="1400" noProof="0" dirty="0"/>
              <a:t>assessment</a:t>
            </a:r>
            <a:r>
              <a:rPr lang="en-GB" sz="1400" dirty="0"/>
              <a:t> of which passing is a condition of continued membership of the CHSA. Reviewing the text below beforehand will make you more comfortable in facilitating this session.</a:t>
            </a:r>
          </a:p>
          <a:p>
            <a:endParaRPr lang="en-GB" sz="1400" dirty="0"/>
          </a:p>
          <a:p>
            <a:r>
              <a:rPr lang="en-GB" sz="1400" b="0" i="0" dirty="0">
                <a:effectLst/>
                <a:latin typeface="+mn-lt"/>
                <a:ea typeface="+mn-ea"/>
                <a:cs typeface="+mn-cs"/>
                <a:sym typeface="Helvetica Neue"/>
              </a:rPr>
              <a:t>Every day, all over the world, countless people from all walks of life are moved to act in response to the humanitarian imperative – the desire to prevent and alleviate humanitarian suffering wherever it happens.</a:t>
            </a:r>
          </a:p>
          <a:p>
            <a:endParaRPr lang="en-GB" sz="1400" b="0" i="0" dirty="0">
              <a:effectLst/>
              <a:latin typeface="+mn-lt"/>
              <a:ea typeface="+mn-ea"/>
              <a:cs typeface="+mn-cs"/>
              <a:sym typeface="Helvetica Neue"/>
            </a:endParaRPr>
          </a:p>
          <a:p>
            <a:r>
              <a:rPr lang="en-GB" sz="1400" b="0" i="0" dirty="0">
                <a:effectLst/>
                <a:latin typeface="+mn-lt"/>
                <a:ea typeface="+mn-ea"/>
                <a:cs typeface="+mn-cs"/>
                <a:sym typeface="Helvetica Neue"/>
              </a:rPr>
              <a:t>The </a:t>
            </a:r>
            <a:r>
              <a:rPr lang="en-GB" sz="1400" b="1" i="0" u="none" strike="noStrike" dirty="0">
                <a:effectLst/>
                <a:latin typeface="+mn-lt"/>
                <a:ea typeface="+mn-ea"/>
                <a:cs typeface="+mn-cs"/>
                <a:sym typeface="Helvetica Neue"/>
                <a:hlinkClick r:id="rId3"/>
              </a:rPr>
              <a:t>Core Humanitarian Standard on Quality and Accountability</a:t>
            </a:r>
            <a:r>
              <a:rPr lang="en-GB" sz="1400" b="1" i="0" dirty="0">
                <a:effectLst/>
                <a:latin typeface="+mn-lt"/>
                <a:ea typeface="+mn-ea"/>
                <a:cs typeface="+mn-cs"/>
                <a:sym typeface="Helvetica Neue"/>
              </a:rPr>
              <a:t> (CHS) </a:t>
            </a:r>
            <a:r>
              <a:rPr lang="en-GB" sz="1400" b="0" i="0" dirty="0">
                <a:effectLst/>
                <a:latin typeface="+mn-lt"/>
                <a:ea typeface="+mn-ea"/>
                <a:cs typeface="+mn-cs"/>
                <a:sym typeface="Helvetica Neue"/>
              </a:rPr>
              <a:t>sets out </a:t>
            </a:r>
            <a:r>
              <a:rPr lang="en-GB" sz="1400" b="1" i="0" dirty="0">
                <a:effectLst/>
                <a:latin typeface="+mn-lt"/>
                <a:ea typeface="+mn-ea"/>
                <a:cs typeface="+mn-cs"/>
                <a:sym typeface="Helvetica Neue"/>
              </a:rPr>
              <a:t>nine commitments</a:t>
            </a:r>
            <a:r>
              <a:rPr lang="en-GB" sz="1400" b="0" i="0" dirty="0">
                <a:effectLst/>
                <a:latin typeface="+mn-lt"/>
                <a:ea typeface="+mn-ea"/>
                <a:cs typeface="+mn-cs"/>
                <a:sym typeface="Helvetica Neue"/>
              </a:rPr>
              <a:t> that organisations and individuals involved in humanitarian response can use to improve the quality and effectiveness of the assistance they provide.</a:t>
            </a:r>
          </a:p>
          <a:p>
            <a:endParaRPr lang="en-GB" sz="1400" b="0" i="0" dirty="0">
              <a:effectLst/>
              <a:latin typeface="+mn-lt"/>
              <a:ea typeface="+mn-ea"/>
              <a:cs typeface="+mn-cs"/>
              <a:sym typeface="Helvetica Neue"/>
            </a:endParaRPr>
          </a:p>
          <a:p>
            <a:r>
              <a:rPr lang="en-GB" sz="1400" b="0" i="0" dirty="0">
                <a:effectLst/>
                <a:latin typeface="+mn-lt"/>
                <a:ea typeface="+mn-ea"/>
                <a:cs typeface="+mn-cs"/>
                <a:sym typeface="Helvetica Neue"/>
              </a:rPr>
              <a:t>The CHS places </a:t>
            </a:r>
            <a:r>
              <a:rPr lang="en-GB" sz="1400" b="1" i="0" dirty="0">
                <a:effectLst/>
                <a:latin typeface="+mn-lt"/>
                <a:ea typeface="+mn-ea"/>
                <a:cs typeface="+mn-cs"/>
                <a:sym typeface="Helvetica Neue"/>
              </a:rPr>
              <a:t>communities and people affected by crisis</a:t>
            </a:r>
            <a:r>
              <a:rPr lang="en-GB" sz="1400" b="0" i="0" dirty="0">
                <a:effectLst/>
                <a:latin typeface="+mn-lt"/>
                <a:ea typeface="+mn-ea"/>
                <a:cs typeface="+mn-cs"/>
                <a:sym typeface="Helvetica Neue"/>
              </a:rPr>
              <a:t> at the centre of humanitarian action. As a core standard, the CHS describes the essential elements of principled, accountable and high-quality humanitarian assistance. It is a </a:t>
            </a:r>
            <a:r>
              <a:rPr lang="en-GB" sz="1400" b="1" i="0" dirty="0">
                <a:effectLst/>
                <a:latin typeface="+mn-lt"/>
                <a:ea typeface="+mn-ea"/>
                <a:cs typeface="+mn-cs"/>
                <a:sym typeface="Helvetica Neue"/>
              </a:rPr>
              <a:t>voluntary</a:t>
            </a:r>
            <a:r>
              <a:rPr lang="en-GB" sz="1400" b="0" i="0" dirty="0">
                <a:effectLst/>
                <a:latin typeface="+mn-lt"/>
                <a:ea typeface="+mn-ea"/>
                <a:cs typeface="+mn-cs"/>
                <a:sym typeface="Helvetica Neue"/>
              </a:rPr>
              <a:t> and</a:t>
            </a:r>
            <a:r>
              <a:rPr lang="en-GB" sz="1400" b="1" i="0" dirty="0">
                <a:effectLst/>
                <a:latin typeface="+mn-lt"/>
                <a:ea typeface="+mn-ea"/>
                <a:cs typeface="+mn-cs"/>
                <a:sym typeface="Helvetica Neue"/>
              </a:rPr>
              <a:t> measurable </a:t>
            </a:r>
            <a:r>
              <a:rPr lang="en-GB" sz="1400" b="0" i="0" dirty="0">
                <a:effectLst/>
                <a:latin typeface="+mn-lt"/>
                <a:ea typeface="+mn-ea"/>
                <a:cs typeface="+mn-cs"/>
                <a:sym typeface="Helvetica Neue"/>
              </a:rPr>
              <a:t>standard. The CHS is the result of a </a:t>
            </a:r>
            <a:r>
              <a:rPr lang="en-GB" sz="1400" b="1" i="0" dirty="0">
                <a:effectLst/>
                <a:latin typeface="+mn-lt"/>
                <a:ea typeface="+mn-ea"/>
                <a:cs typeface="+mn-cs"/>
                <a:sym typeface="Helvetica Neue"/>
              </a:rPr>
              <a:t>global consultation process</a:t>
            </a:r>
            <a:r>
              <a:rPr lang="en-GB" sz="1400" b="0" i="0" dirty="0">
                <a:effectLst/>
                <a:latin typeface="+mn-lt"/>
                <a:ea typeface="+mn-ea"/>
                <a:cs typeface="+mn-cs"/>
                <a:sym typeface="Helvetica Neue"/>
              </a:rPr>
              <a:t>. It draws together key elements of legacy humanitarian standards and commitments, notably the HAP Standard, the People In Aid Code of Good Practice and the Sphere Project’s core standards.</a:t>
            </a:r>
          </a:p>
          <a:p>
            <a:endParaRPr lang="en-GB" sz="1400" b="0" i="0" dirty="0">
              <a:effectLst/>
              <a:latin typeface="+mn-lt"/>
              <a:ea typeface="+mn-ea"/>
              <a:cs typeface="+mn-cs"/>
              <a:sym typeface="Helvetica Neue"/>
            </a:endParaRPr>
          </a:p>
          <a:p>
            <a:r>
              <a:rPr lang="en-GB" sz="1400" b="0" i="1" dirty="0">
                <a:effectLst/>
                <a:latin typeface="+mn-lt"/>
                <a:ea typeface="+mn-ea"/>
                <a:cs typeface="+mn-cs"/>
                <a:sym typeface="Helvetica Neue"/>
              </a:rPr>
              <a:t>from corehumanitarianstandard.org</a:t>
            </a:r>
          </a:p>
          <a:p>
            <a:endParaRPr lang="en-GB" sz="1400" dirty="0"/>
          </a:p>
        </p:txBody>
      </p:sp>
    </p:spTree>
    <p:extLst>
      <p:ext uri="{BB962C8B-B14F-4D97-AF65-F5344CB8AC3E}">
        <p14:creationId xmlns:p14="http://schemas.microsoft.com/office/powerpoint/2010/main" val="2424506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Explain the structure of the CHS using the slide.</a:t>
            </a:r>
          </a:p>
          <a:p>
            <a:endParaRPr lang="en-GB" sz="1400" noProof="0" dirty="0"/>
          </a:p>
          <a:p>
            <a:r>
              <a:rPr lang="en-GB" sz="1400" noProof="0" dirty="0"/>
              <a:t>Ask participants to look into the CHS chapter and compare a commitment with its associated criterion. The difference is explained on page 53 of the Sphere Handbook. Explain that each </a:t>
            </a:r>
            <a:r>
              <a:rPr lang="en-GB" sz="1400" b="1" noProof="0" dirty="0"/>
              <a:t>commitment</a:t>
            </a:r>
            <a:r>
              <a:rPr lang="en-GB" sz="1400" noProof="0" dirty="0"/>
              <a:t> reflects what people affected by crises can expect from humanitarians, and its paired </a:t>
            </a:r>
            <a:r>
              <a:rPr lang="en-GB" sz="1400" b="1" noProof="0" dirty="0"/>
              <a:t>criterion</a:t>
            </a:r>
            <a:r>
              <a:rPr lang="en-GB" sz="1400" noProof="0" dirty="0"/>
              <a:t> describes a situation in which the commitment is met. These are two sides of the same coin.</a:t>
            </a:r>
          </a:p>
          <a:p>
            <a:endParaRPr lang="en-GB" sz="1400" noProof="0" dirty="0"/>
          </a:p>
          <a:p>
            <a:r>
              <a:rPr lang="en-GB" sz="1400" noProof="0" dirty="0"/>
              <a:t>Indicators, actions, and guidance notes are common to Minimum Standards. Responsibilities are unique to the CHS.</a:t>
            </a:r>
          </a:p>
          <a:p>
            <a:endParaRPr lang="en-GB" sz="1400" noProof="0" dirty="0"/>
          </a:p>
          <a:p>
            <a:r>
              <a:rPr lang="en-GB" sz="1400" noProof="0" dirty="0"/>
              <a:t>There is an additional section to the CHS, </a:t>
            </a:r>
            <a:r>
              <a:rPr lang="en-GB" sz="1400" b="1" i="1" noProof="0" dirty="0"/>
              <a:t>"Guiding questions for monitoring key actions and organisational responsibilities."</a:t>
            </a:r>
            <a:r>
              <a:rPr lang="en-GB" sz="1400" noProof="0" dirty="0"/>
              <a:t> It is online only, i.e. not in the printed Handbook but in all digital versions (interactive Handbook, HSP app and PDF). The questions can be used to support programme design or as a tool for reviewing a project, response or policy.</a:t>
            </a:r>
          </a:p>
          <a:p>
            <a:endParaRPr lang="en-GB" sz="1400" noProof="0" dirty="0"/>
          </a:p>
          <a:p>
            <a:r>
              <a:rPr lang="en-GB" sz="1400" noProof="0" dirty="0"/>
              <a:t>Depending on the audience, you may want to briefly mention that the CHS was revised as part of the Sphere Handbook revision. In the future, Sphere and the CHS will always be revised at the same time. More on this can be found in the "What is New?" training package available here: https://spherestandards.org/resources. This may be a useful resource if the audience includes people already familiar with the 2011 edition.</a:t>
            </a:r>
          </a:p>
        </p:txBody>
      </p:sp>
    </p:spTree>
    <p:extLst>
      <p:ext uri="{BB962C8B-B14F-4D97-AF65-F5344CB8AC3E}">
        <p14:creationId xmlns:p14="http://schemas.microsoft.com/office/powerpoint/2010/main" val="1617254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Show the embedded video then ask what, if anything, participants took away as the key points.</a:t>
            </a:r>
          </a:p>
          <a:p>
            <a:endParaRPr lang="en-GB" sz="1400" noProof="0" dirty="0"/>
          </a:p>
          <a:p>
            <a:r>
              <a:rPr lang="en-GB" sz="1400" noProof="0" dirty="0"/>
              <a:t>The video will start automatically at 1m01s. </a:t>
            </a:r>
            <a:r>
              <a:rPr lang="en-GB" sz="1400" b="1" noProof="0" dirty="0"/>
              <a:t>Stop the video at 4m26s.</a:t>
            </a:r>
          </a:p>
        </p:txBody>
      </p:sp>
    </p:spTree>
    <p:extLst>
      <p:ext uri="{BB962C8B-B14F-4D97-AF65-F5344CB8AC3E}">
        <p14:creationId xmlns:p14="http://schemas.microsoft.com/office/powerpoint/2010/main" val="1342578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GB" sz="1400" noProof="0" dirty="0"/>
              <a:t>Read the introduction to the CHS and draw attention to the full name which includes the words “quality” and “accountability”.</a:t>
            </a:r>
          </a:p>
          <a:p>
            <a:endParaRPr lang="en-GB" sz="1400" noProof="0" dirty="0"/>
          </a:p>
          <a:p>
            <a:r>
              <a:rPr lang="en-GB" sz="1400" noProof="0" dirty="0"/>
              <a:t>Introduce the CHS Flower and note that it shows the nine criteria, rather than the nine commitments. </a:t>
            </a:r>
          </a:p>
          <a:p>
            <a:endParaRPr lang="en-GB" sz="1400" noProof="0" dirty="0"/>
          </a:p>
          <a:p>
            <a:r>
              <a:rPr lang="en-GB" sz="1400" noProof="0" dirty="0"/>
              <a:t>Explain that before analysing the set of nine commitments, we’ll check our definition and understanding of accountability.</a:t>
            </a:r>
          </a:p>
          <a:p>
            <a:endParaRPr lang="en-GB" sz="1400" noProof="0" dirty="0"/>
          </a:p>
          <a:p>
            <a:r>
              <a:rPr lang="en-GB" sz="1400" noProof="0" dirty="0"/>
              <a:t>You’ll then review the first four commitments in plenary before splitting into groups to review the remaining five commitments in greater detail.</a:t>
            </a:r>
          </a:p>
          <a:p>
            <a:endParaRPr lang="en-GB" sz="1400" noProof="0" dirty="0"/>
          </a:p>
        </p:txBody>
      </p:sp>
    </p:spTree>
    <p:extLst>
      <p:ext uri="{BB962C8B-B14F-4D97-AF65-F5344CB8AC3E}">
        <p14:creationId xmlns:p14="http://schemas.microsoft.com/office/powerpoint/2010/main" val="2245574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State that there is no agreed definition of accountability within the sector, let alone </a:t>
            </a:r>
            <a:r>
              <a:rPr lang="en-US" sz="1400" i="1" dirty="0"/>
              <a:t>beyond</a:t>
            </a:r>
            <a:r>
              <a:rPr lang="en-US" sz="1400" dirty="0"/>
              <a:t> the sector. Pose the question in the slide title.</a:t>
            </a:r>
          </a:p>
          <a:p>
            <a:endParaRPr lang="en-US" sz="1400" dirty="0"/>
          </a:p>
          <a:p>
            <a:r>
              <a:rPr lang="en-US" sz="1400" dirty="0"/>
              <a:t>Advance the slide forward to reveal Sphere’s definition (in two stages). Check that participants are comfortable with this definition, and whether there is anything missing from it.</a:t>
            </a:r>
          </a:p>
          <a:p>
            <a:endParaRPr lang="en-US" sz="1400" dirty="0"/>
          </a:p>
          <a:p>
            <a:r>
              <a:rPr lang="en-US" sz="1400" dirty="0"/>
              <a:t>Another useful definition is “the responsible use of </a:t>
            </a:r>
            <a:r>
              <a:rPr lang="en-US" sz="1400" b="1" dirty="0"/>
              <a:t>power</a:t>
            </a:r>
            <a:r>
              <a:rPr lang="en-US" sz="1400" dirty="0"/>
              <a:t>”.</a:t>
            </a:r>
          </a:p>
        </p:txBody>
      </p:sp>
    </p:spTree>
    <p:extLst>
      <p:ext uri="{BB962C8B-B14F-4D97-AF65-F5344CB8AC3E}">
        <p14:creationId xmlns:p14="http://schemas.microsoft.com/office/powerpoint/2010/main" val="1759113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GB" sz="1400" noProof="0" dirty="0"/>
              <a:t>Pose the question and allow time for the participants to provide their answers, then advance the slide to reveal the suggested answers.</a:t>
            </a:r>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r>
              <a:rPr lang="en-GB" sz="1400" noProof="0" dirty="0"/>
              <a:t>Then use the animation to reveal the second question. Likely answers will be:</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n-GB" sz="1400" noProof="0" dirty="0"/>
              <a:t>Donors – because they can withhold funding if we fail to meet expectations</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n-GB" sz="1400" noProof="0" dirty="0"/>
              <a:t>Governments – as they can revoke visas for internationals and can limit access</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n-GB" sz="1400" noProof="0" dirty="0"/>
              <a:t>Partners – as their dissatisfaction may lead to an unwillingness to work in partnership in the future</a:t>
            </a:r>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r>
              <a:rPr lang="en-GB" sz="1400" noProof="0" dirty="0"/>
              <a:t>If not volunteered, ask what power communities and affected people have to hold humanitarians accountable. Possible answers include complaints, demonstrations, and riots.</a:t>
            </a:r>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r>
              <a:rPr lang="en-GB" sz="1400" noProof="0" dirty="0"/>
              <a:t>Note that those with the most power are humanitarian organisations and individuals. Committing to the Sphere Approach is a commitment to using this power responsibly.</a:t>
            </a:r>
          </a:p>
          <a:p>
            <a:endParaRPr lang="en-GB" sz="1400" noProof="0" dirty="0"/>
          </a:p>
        </p:txBody>
      </p:sp>
    </p:spTree>
    <p:extLst>
      <p:ext uri="{BB962C8B-B14F-4D97-AF65-F5344CB8AC3E}">
        <p14:creationId xmlns:p14="http://schemas.microsoft.com/office/powerpoint/2010/main" val="15984136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7120322" y="1148760"/>
            <a:ext cx="7450169"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84933" y="1137926"/>
            <a:ext cx="189836" cy="1919173"/>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76628" y="683369"/>
            <a:ext cx="5870575" cy="2513867"/>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6" name="Body Level One…"/>
          <p:cNvSpPr txBox="1">
            <a:spLocks noGrp="1"/>
          </p:cNvSpPr>
          <p:nvPr>
            <p:ph type="body" sz="half" idx="1"/>
          </p:nvPr>
        </p:nvSpPr>
        <p:spPr>
          <a:xfrm>
            <a:off x="1231991" y="1200723"/>
            <a:ext cx="13953493" cy="4831360"/>
          </a:xfrm>
          <a:prstGeom prst="rect">
            <a:avLst/>
          </a:prstGeom>
        </p:spPr>
        <p:txBody>
          <a:bodyPr anchor="t"/>
          <a:lstStyle>
            <a:lvl1pPr marL="0" indent="0" algn="l">
              <a:buSzTx/>
              <a:buNone/>
              <a:defRPr/>
            </a:lvl1pPr>
            <a:lvl2pPr marL="0" indent="0" algn="l">
              <a:buSzTx/>
              <a:buNone/>
              <a:defRPr/>
            </a:lvl2pPr>
            <a:lvl3pPr marL="0" indent="0" algn="l">
              <a:buSzTx/>
              <a:buNone/>
              <a:defRPr/>
            </a:lvl3pPr>
            <a:lvl4pPr marL="0" indent="0" algn="l">
              <a:buSzTx/>
              <a:buNone/>
              <a:defRPr/>
            </a:lvl4pPr>
            <a:lvl5pPr marL="0" indent="0" algn="l">
              <a:buSzTx/>
              <a:buNone/>
              <a:defRPr/>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971" y="-7099"/>
            <a:ext cx="6357594" cy="9824840"/>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571500" indent="-571500">
              <a:buSzTx/>
              <a:buFont typeface="Arial" panose="020B0604020202020204" pitchFamily="34" charset="0"/>
              <a:buChar char="•"/>
              <a:defRPr>
                <a:solidFill>
                  <a:schemeClr val="tx2">
                    <a:lumMod val="50000"/>
                  </a:schemeClr>
                </a:solidFill>
              </a:defRPr>
            </a:lvl1pPr>
            <a:lvl2pPr marL="571500" indent="-571500">
              <a:buSzTx/>
              <a:buFont typeface="Arial" panose="020B0604020202020204" pitchFamily="34" charset="0"/>
              <a:buChar char="•"/>
              <a:defRPr>
                <a:solidFill>
                  <a:schemeClr val="tx2">
                    <a:lumMod val="50000"/>
                  </a:schemeClr>
                </a:solidFill>
              </a:defRPr>
            </a:lvl2pPr>
            <a:lvl3pPr marL="571500" indent="-571500">
              <a:buSzTx/>
              <a:buFont typeface="Arial" panose="020B0604020202020204" pitchFamily="34" charset="0"/>
              <a:buChar char="•"/>
              <a:defRPr>
                <a:solidFill>
                  <a:schemeClr val="tx2">
                    <a:lumMod val="50000"/>
                  </a:schemeClr>
                </a:solidFill>
              </a:defRPr>
            </a:lvl3pPr>
            <a:lvl4pPr marL="571500" indent="-571500">
              <a:buSzTx/>
              <a:buFont typeface="Arial" panose="020B0604020202020204" pitchFamily="34" charset="0"/>
              <a:buChar char="•"/>
              <a:defRPr>
                <a:solidFill>
                  <a:schemeClr val="tx2">
                    <a:lumMod val="50000"/>
                  </a:schemeClr>
                </a:solidFill>
              </a:defRPr>
            </a:lvl4pPr>
            <a:lvl5pPr marL="571500" indent="-571500">
              <a:buSzTx/>
              <a:buFont typeface="Arial" panose="020B0604020202020204" pitchFamily="34" charset="0"/>
              <a:buChar char="•"/>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2445" y="8489918"/>
            <a:ext cx="2443489" cy="1048626"/>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objectives</a:t>
            </a: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21119" y="3557851"/>
            <a:ext cx="4836076" cy="2187856"/>
          </a:xfrm>
          <a:prstGeom prst="rect">
            <a:avLst/>
          </a:prstGeom>
          <a:ln w="12700">
            <a:miter lim="400000"/>
          </a:ln>
        </p:spPr>
      </p:pic>
      <p:pic>
        <p:nvPicPr>
          <p:cNvPr id="107" name="pasted-image.pdf" descr="pasted-image.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51524" y="3976666"/>
            <a:ext cx="117777" cy="1190673"/>
          </a:xfrm>
          <a:prstGeom prst="rect">
            <a:avLst/>
          </a:prstGeom>
          <a:ln w="12700">
            <a:miter lim="400000"/>
          </a:ln>
        </p:spPr>
      </p:pic>
      <p:sp>
        <p:nvSpPr>
          <p:cNvPr id="108" name="You"/>
          <p:cNvSpPr txBox="1"/>
          <p:nvPr/>
        </p:nvSpPr>
        <p:spPr>
          <a:xfrm>
            <a:off x="9663630" y="4366761"/>
            <a:ext cx="7082075" cy="1121678"/>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4800" cap="all">
                <a:solidFill>
                  <a:srgbClr val="00A585"/>
                </a:solidFill>
                <a:latin typeface="Open Sans Bold"/>
                <a:ea typeface="Open Sans Bold"/>
                <a:cs typeface="Open Sans Bold"/>
                <a:sym typeface="Open Sans Bold"/>
              </a:defRPr>
            </a:lvl1pPr>
          </a:lstStyle>
          <a:p>
            <a:r>
              <a:rPr sz="6400" dirty="0"/>
              <a:t>You</a:t>
            </a:r>
          </a:p>
        </p:txBody>
      </p:sp>
      <p:sp>
        <p:nvSpPr>
          <p:cNvPr id="109" name="Thank"/>
          <p:cNvSpPr txBox="1"/>
          <p:nvPr/>
        </p:nvSpPr>
        <p:spPr>
          <a:xfrm>
            <a:off x="9595893" y="3557851"/>
            <a:ext cx="7345475" cy="1367899"/>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6000" cap="all">
                <a:solidFill>
                  <a:srgbClr val="000000"/>
                </a:solidFill>
                <a:latin typeface="Open Sans Light"/>
                <a:ea typeface="Open Sans Light"/>
                <a:cs typeface="Open Sans Light"/>
                <a:sym typeface="Open Sans Light"/>
              </a:defRPr>
            </a:lvl1pPr>
          </a:lstStyle>
          <a:p>
            <a:r>
              <a:rPr sz="8000" dirty="0"/>
              <a:t>Thank</a:t>
            </a:r>
          </a:p>
        </p:txBody>
      </p:sp>
      <p:sp>
        <p:nvSpPr>
          <p:cNvPr id="110"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22445" y="8400288"/>
            <a:ext cx="2443489" cy="1071258"/>
          </a:xfrm>
          <a:prstGeom prst="rect">
            <a:avLst/>
          </a:prstGeom>
          <a:ln w="12700">
            <a:miter lim="400000"/>
          </a:ln>
        </p:spPr>
      </p:pic>
      <p:pic>
        <p:nvPicPr>
          <p:cNvPr id="5" name="pasted-image.pdf" descr="pasted-image.pdf"/>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8" r:id="rId6"/>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media.ifrc.org/ifrc/course-initiative/master-level-short-course-in-humanitarian-shelter-coordinatio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dAkxy3o9vDY?start=61&amp;feature=oembed" TargetMode="Externa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F075C49-652B-4B71-8276-DA3C40EFE5F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670132" y="972969"/>
            <a:ext cx="8670131" cy="8780631"/>
          </a:xfrm>
          <a:prstGeom prst="rect">
            <a:avLst/>
          </a:prstGeom>
        </p:spPr>
      </p:pic>
      <p:sp>
        <p:nvSpPr>
          <p:cNvPr id="119" name="Title"/>
          <p:cNvSpPr txBox="1">
            <a:spLocks noGrp="1"/>
          </p:cNvSpPr>
          <p:nvPr>
            <p:ph type="title"/>
          </p:nvPr>
        </p:nvSpPr>
        <p:spPr>
          <a:xfrm>
            <a:off x="7424172" y="1045422"/>
            <a:ext cx="9316382" cy="1587612"/>
          </a:xfrm>
          <a:prstGeom prst="rect">
            <a:avLst/>
          </a:prstGeom>
        </p:spPr>
        <p:txBody>
          <a:bodyPr>
            <a:normAutofit fontScale="90000"/>
          </a:bodyPr>
          <a:lstStyle/>
          <a:p>
            <a:pPr defTabSz="521910">
              <a:defRPr sz="4000"/>
            </a:pPr>
            <a:r>
              <a:rPr lang="en-US" sz="7200" dirty="0"/>
              <a:t>Core Humanitarian Standard</a:t>
            </a:r>
            <a:endParaRPr sz="7200"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11D8CC-E34B-4C2B-A8F1-FA47B56860F3}"/>
              </a:ext>
            </a:extLst>
          </p:cNvPr>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7723" t="3297" r="6269" b="4882"/>
          <a:stretch/>
        </p:blipFill>
        <p:spPr>
          <a:xfrm>
            <a:off x="4486031" y="1239379"/>
            <a:ext cx="7809607" cy="7714121"/>
          </a:xfrm>
          <a:prstGeom prst="rect">
            <a:avLst/>
          </a:prstGeom>
        </p:spPr>
      </p:pic>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a:xfrm>
            <a:off x="392705" y="70423"/>
            <a:ext cx="16698262" cy="1130300"/>
          </a:xfrm>
        </p:spPr>
        <p:txBody>
          <a:bodyPr>
            <a:normAutofit/>
          </a:bodyPr>
          <a:lstStyle/>
          <a:p>
            <a:r>
              <a:rPr lang="en-US" dirty="0">
                <a:solidFill>
                  <a:srgbClr val="000000"/>
                </a:solidFill>
              </a:rPr>
              <a:t>The CHS on Quality and Accountability </a:t>
            </a:r>
          </a:p>
        </p:txBody>
      </p:sp>
      <p:sp>
        <p:nvSpPr>
          <p:cNvPr id="6" name="Text Placeholder 5">
            <a:extLst>
              <a:ext uri="{FF2B5EF4-FFF2-40B4-BE49-F238E27FC236}">
                <a16:creationId xmlns:a16="http://schemas.microsoft.com/office/drawing/2014/main" id="{C1406888-9FEC-4C12-BC7A-560722239D95}"/>
              </a:ext>
            </a:extLst>
          </p:cNvPr>
          <p:cNvSpPr>
            <a:spLocks noGrp="1"/>
          </p:cNvSpPr>
          <p:nvPr>
            <p:ph type="body" sz="half" idx="1"/>
          </p:nvPr>
        </p:nvSpPr>
        <p:spPr>
          <a:xfrm>
            <a:off x="374532" y="1810871"/>
            <a:ext cx="4387545" cy="6386830"/>
          </a:xfrm>
        </p:spPr>
        <p:txBody>
          <a:bodyPr>
            <a:normAutofit/>
          </a:bodyPr>
          <a:lstStyle/>
          <a:p>
            <a:r>
              <a:rPr lang="en-US" b="1" dirty="0"/>
              <a:t>Which criteria </a:t>
            </a:r>
            <a:r>
              <a:rPr lang="en-US" dirty="0"/>
              <a:t>generally concern </a:t>
            </a:r>
            <a:r>
              <a:rPr lang="en-US" b="1" dirty="0">
                <a:solidFill>
                  <a:srgbClr val="000000"/>
                </a:solidFill>
              </a:rPr>
              <a:t>quality?</a:t>
            </a:r>
          </a:p>
          <a:p>
            <a:pPr>
              <a:spcBef>
                <a:spcPts val="0"/>
              </a:spcBef>
            </a:pPr>
            <a:r>
              <a:rPr lang="en-US" b="1" dirty="0"/>
              <a:t>1, 2, 3 and 7</a:t>
            </a:r>
          </a:p>
          <a:p>
            <a:pPr>
              <a:spcBef>
                <a:spcPts val="0"/>
              </a:spcBef>
            </a:pPr>
            <a:endParaRPr lang="en-US" b="1" dirty="0">
              <a:solidFill>
                <a:srgbClr val="00B297"/>
              </a:solidFill>
            </a:endParaRPr>
          </a:p>
          <a:p>
            <a:r>
              <a:rPr lang="en-US" b="1" dirty="0"/>
              <a:t>Which criteria </a:t>
            </a:r>
            <a:r>
              <a:rPr lang="en-US" dirty="0"/>
              <a:t>generally</a:t>
            </a:r>
            <a:r>
              <a:rPr lang="en-US" b="1" dirty="0"/>
              <a:t> </a:t>
            </a:r>
            <a:r>
              <a:rPr lang="en-US" dirty="0"/>
              <a:t>concern </a:t>
            </a:r>
            <a:r>
              <a:rPr lang="en-US" b="1" dirty="0">
                <a:solidFill>
                  <a:srgbClr val="000000"/>
                </a:solidFill>
              </a:rPr>
              <a:t>accountability?</a:t>
            </a:r>
          </a:p>
          <a:p>
            <a:pPr>
              <a:spcBef>
                <a:spcPts val="0"/>
              </a:spcBef>
            </a:pPr>
            <a:r>
              <a:rPr lang="en-US" b="1" dirty="0"/>
              <a:t>All the others…</a:t>
            </a:r>
            <a:endParaRPr lang="en-US" b="1" dirty="0">
              <a:solidFill>
                <a:srgbClr val="00B297"/>
              </a:solidFill>
            </a:endParaRPr>
          </a:p>
          <a:p>
            <a:endParaRPr lang="en-US" dirty="0"/>
          </a:p>
        </p:txBody>
      </p:sp>
      <p:sp>
        <p:nvSpPr>
          <p:cNvPr id="4" name="Slide Number Placeholder 3">
            <a:extLst>
              <a:ext uri="{FF2B5EF4-FFF2-40B4-BE49-F238E27FC236}">
                <a16:creationId xmlns:a16="http://schemas.microsoft.com/office/drawing/2014/main" id="{2C44C3D0-D999-4755-9C95-E14A28E9035A}"/>
              </a:ext>
            </a:extLst>
          </p:cNvPr>
          <p:cNvSpPr>
            <a:spLocks noGrp="1"/>
          </p:cNvSpPr>
          <p:nvPr>
            <p:ph type="sldNum" sz="quarter" idx="2"/>
          </p:nvPr>
        </p:nvSpPr>
        <p:spPr/>
        <p:txBody>
          <a:bodyPr/>
          <a:lstStyle/>
          <a:p>
            <a:fld id="{86CB4B4D-7CA3-9044-876B-883B54F8677D}" type="slidenum">
              <a:rPr lang="en-US" smtClean="0"/>
              <a:pPr/>
              <a:t>10</a:t>
            </a:fld>
            <a:endParaRPr lang="en-US" dirty="0"/>
          </a:p>
        </p:txBody>
      </p:sp>
      <p:sp>
        <p:nvSpPr>
          <p:cNvPr id="11" name="Oval 10">
            <a:extLst>
              <a:ext uri="{FF2B5EF4-FFF2-40B4-BE49-F238E27FC236}">
                <a16:creationId xmlns:a16="http://schemas.microsoft.com/office/drawing/2014/main" id="{0DC477D8-48A9-4331-9603-B4FDB2B9A8C3}"/>
              </a:ext>
            </a:extLst>
          </p:cNvPr>
          <p:cNvSpPr/>
          <p:nvPr/>
        </p:nvSpPr>
        <p:spPr>
          <a:xfrm>
            <a:off x="6645395" y="6366702"/>
            <a:ext cx="1832530" cy="1771006"/>
          </a:xfrm>
          <a:prstGeom prst="ellipse">
            <a:avLst/>
          </a:prstGeom>
          <a:noFill/>
          <a:ln w="5715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8FEA52A2-1942-46C2-85A9-30F6CA5B8D11}"/>
              </a:ext>
            </a:extLst>
          </p:cNvPr>
          <p:cNvSpPr/>
          <p:nvPr/>
        </p:nvSpPr>
        <p:spPr>
          <a:xfrm>
            <a:off x="5421153" y="5396198"/>
            <a:ext cx="1832530" cy="1771006"/>
          </a:xfrm>
          <a:prstGeom prst="ellipse">
            <a:avLst/>
          </a:prstGeom>
          <a:noFill/>
          <a:ln w="57150" cap="flat">
            <a:solidFill>
              <a:srgbClr val="C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2E72FC34-AE6F-417E-ABFA-1924732AEC32}"/>
              </a:ext>
            </a:extLst>
          </p:cNvPr>
          <p:cNvSpPr/>
          <p:nvPr/>
        </p:nvSpPr>
        <p:spPr>
          <a:xfrm>
            <a:off x="5151618" y="3844172"/>
            <a:ext cx="1832529" cy="1771006"/>
          </a:xfrm>
          <a:prstGeom prst="ellipse">
            <a:avLst/>
          </a:prstGeom>
          <a:noFill/>
          <a:ln w="57150" cap="flat">
            <a:solidFill>
              <a:schemeClr val="accent5">
                <a:lumMod val="60000"/>
                <a:lumOff val="40000"/>
              </a:schemeClr>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56CB16BE-2F68-4436-8706-B18CA258F3DD}"/>
              </a:ext>
            </a:extLst>
          </p:cNvPr>
          <p:cNvSpPr/>
          <p:nvPr/>
        </p:nvSpPr>
        <p:spPr>
          <a:xfrm>
            <a:off x="5922216" y="2507157"/>
            <a:ext cx="1832530" cy="1771006"/>
          </a:xfrm>
          <a:prstGeom prst="ellipse">
            <a:avLst/>
          </a:prstGeom>
          <a:noFill/>
          <a:ln w="57150" cap="flat">
            <a:solidFill>
              <a:schemeClr val="accent6">
                <a:lumMod val="60000"/>
                <a:lumOff val="40000"/>
              </a:schemeClr>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Text Placeholder 5">
            <a:extLst>
              <a:ext uri="{FF2B5EF4-FFF2-40B4-BE49-F238E27FC236}">
                <a16:creationId xmlns:a16="http://schemas.microsoft.com/office/drawing/2014/main" id="{7AE27628-3D76-40B1-9E9E-55772B8FBE58}"/>
              </a:ext>
            </a:extLst>
          </p:cNvPr>
          <p:cNvSpPr txBox="1">
            <a:spLocks/>
          </p:cNvSpPr>
          <p:nvPr/>
        </p:nvSpPr>
        <p:spPr>
          <a:xfrm>
            <a:off x="12189400" y="1168824"/>
            <a:ext cx="5150863" cy="858477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lnSpcReduction="10000"/>
          </a:bodyPr>
          <a:lstStyle>
            <a:lvl1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rgbClr val="000000"/>
                </a:solidFill>
                <a:uFillTx/>
                <a:latin typeface="Open Sans"/>
                <a:ea typeface="Open Sans"/>
                <a:cs typeface="Open Sans"/>
                <a:sym typeface="Open Sans"/>
              </a:defRPr>
            </a:lvl1pPr>
            <a:lvl2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rgbClr val="000000"/>
                </a:solidFill>
                <a:uFillTx/>
                <a:latin typeface="Open Sans"/>
                <a:ea typeface="Open Sans"/>
                <a:cs typeface="Open Sans"/>
                <a:sym typeface="Open Sans"/>
              </a:defRPr>
            </a:lvl2pPr>
            <a:lvl3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rgbClr val="000000"/>
                </a:solidFill>
                <a:uFillTx/>
                <a:latin typeface="Open Sans"/>
                <a:ea typeface="Open Sans"/>
                <a:cs typeface="Open Sans"/>
                <a:sym typeface="Open Sans"/>
              </a:defRPr>
            </a:lvl3pPr>
            <a:lvl4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rgbClr val="000000"/>
                </a:solidFill>
                <a:uFillTx/>
                <a:latin typeface="Open Sans"/>
                <a:ea typeface="Open Sans"/>
                <a:cs typeface="Open Sans"/>
                <a:sym typeface="Open Sans"/>
              </a:defRPr>
            </a:lvl4pPr>
            <a:lvl5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rgbClr val="000000"/>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hangingPunct="1"/>
            <a:r>
              <a:rPr lang="en-US" b="1" dirty="0"/>
              <a:t>… but accountability to whom?</a:t>
            </a:r>
          </a:p>
          <a:p>
            <a:pPr hangingPunct="1"/>
            <a:r>
              <a:rPr lang="en-US" b="1" dirty="0"/>
              <a:t>Criteria 4 and 5? </a:t>
            </a:r>
          </a:p>
          <a:p>
            <a:pPr hangingPunct="1">
              <a:spcBef>
                <a:spcPts val="0"/>
              </a:spcBef>
            </a:pPr>
            <a:r>
              <a:rPr lang="en-US" dirty="0"/>
              <a:t>Affected people </a:t>
            </a:r>
          </a:p>
          <a:p>
            <a:pPr hangingPunct="1">
              <a:spcBef>
                <a:spcPts val="0"/>
              </a:spcBef>
            </a:pPr>
            <a:endParaRPr lang="en-US" sz="1200" dirty="0"/>
          </a:p>
          <a:p>
            <a:pPr hangingPunct="1">
              <a:spcBef>
                <a:spcPts val="0"/>
              </a:spcBef>
            </a:pPr>
            <a:r>
              <a:rPr lang="en-US" b="1" dirty="0"/>
              <a:t>Criterion 6?</a:t>
            </a:r>
          </a:p>
          <a:p>
            <a:pPr hangingPunct="1">
              <a:spcBef>
                <a:spcPts val="0"/>
              </a:spcBef>
            </a:pPr>
            <a:r>
              <a:rPr lang="en-US" dirty="0"/>
              <a:t>Humanitarian partners</a:t>
            </a:r>
          </a:p>
          <a:p>
            <a:pPr hangingPunct="1"/>
            <a:r>
              <a:rPr lang="en-US" b="1" dirty="0"/>
              <a:t>Criterion 8?</a:t>
            </a:r>
          </a:p>
          <a:p>
            <a:pPr hangingPunct="1">
              <a:spcBef>
                <a:spcPts val="0"/>
              </a:spcBef>
            </a:pPr>
            <a:r>
              <a:rPr lang="en-US" dirty="0"/>
              <a:t>Your staff</a:t>
            </a:r>
          </a:p>
          <a:p>
            <a:pPr hangingPunct="1"/>
            <a:r>
              <a:rPr lang="en-US" b="1" dirty="0"/>
              <a:t>Criterion 9?</a:t>
            </a:r>
            <a:endParaRPr lang="en-US" dirty="0"/>
          </a:p>
          <a:p>
            <a:pPr hangingPunct="1">
              <a:spcBef>
                <a:spcPts val="0"/>
              </a:spcBef>
            </a:pPr>
            <a:r>
              <a:rPr lang="en-US" dirty="0"/>
              <a:t>Donors </a:t>
            </a:r>
          </a:p>
        </p:txBody>
      </p:sp>
      <p:sp>
        <p:nvSpPr>
          <p:cNvPr id="16" name="Oval 15">
            <a:extLst>
              <a:ext uri="{FF2B5EF4-FFF2-40B4-BE49-F238E27FC236}">
                <a16:creationId xmlns:a16="http://schemas.microsoft.com/office/drawing/2014/main" id="{CCE0296E-35BA-4E72-A159-D20F53CA268C}"/>
              </a:ext>
            </a:extLst>
          </p:cNvPr>
          <p:cNvSpPr/>
          <p:nvPr/>
        </p:nvSpPr>
        <p:spPr>
          <a:xfrm>
            <a:off x="8886026" y="2517135"/>
            <a:ext cx="1832530" cy="1771006"/>
          </a:xfrm>
          <a:prstGeom prst="ellipse">
            <a:avLst/>
          </a:prstGeom>
          <a:noFill/>
          <a:ln w="57150" cap="flat">
            <a:solidFill>
              <a:srgbClr val="C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A5098D97-892E-4879-B697-2CA8ABB78751}"/>
              </a:ext>
            </a:extLst>
          </p:cNvPr>
          <p:cNvSpPr/>
          <p:nvPr/>
        </p:nvSpPr>
        <p:spPr>
          <a:xfrm>
            <a:off x="9667550" y="3844172"/>
            <a:ext cx="1832530" cy="1771006"/>
          </a:xfrm>
          <a:prstGeom prst="ellipse">
            <a:avLst/>
          </a:prstGeom>
          <a:noFill/>
          <a:ln w="57150" cap="flat">
            <a:solidFill>
              <a:srgbClr val="C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9EC3C5B-D3C4-4C0C-BDC4-A09F3C8B47E3}"/>
              </a:ext>
            </a:extLst>
          </p:cNvPr>
          <p:cNvSpPr/>
          <p:nvPr/>
        </p:nvSpPr>
        <p:spPr>
          <a:xfrm>
            <a:off x="7398573" y="1997330"/>
            <a:ext cx="1832530" cy="1771006"/>
          </a:xfrm>
          <a:prstGeom prst="ellipse">
            <a:avLst/>
          </a:prstGeom>
          <a:noFill/>
          <a:ln w="57150" cap="flat">
            <a:solidFill>
              <a:srgbClr val="C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AF7859B2-C752-4A20-9901-FAA814F89C5B}"/>
              </a:ext>
            </a:extLst>
          </p:cNvPr>
          <p:cNvSpPr/>
          <p:nvPr/>
        </p:nvSpPr>
        <p:spPr>
          <a:xfrm>
            <a:off x="8163411" y="6366702"/>
            <a:ext cx="1832530" cy="1771006"/>
          </a:xfrm>
          <a:prstGeom prst="ellipse">
            <a:avLst/>
          </a:prstGeom>
          <a:noFill/>
          <a:ln w="57150" cap="flat">
            <a:solidFill>
              <a:srgbClr val="FFFF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A242202A-FC8A-429C-BAFE-7E072A589264}"/>
              </a:ext>
            </a:extLst>
          </p:cNvPr>
          <p:cNvSpPr/>
          <p:nvPr/>
        </p:nvSpPr>
        <p:spPr>
          <a:xfrm>
            <a:off x="9345801" y="5369624"/>
            <a:ext cx="1832530" cy="1771006"/>
          </a:xfrm>
          <a:prstGeom prst="ellipse">
            <a:avLst/>
          </a:prstGeom>
          <a:noFill/>
          <a:ln w="57150" cap="flat">
            <a:solidFill>
              <a:srgbClr val="FFFF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34683585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fade">
                                      <p:cBhvr>
                                        <p:cTn id="24" dur="500"/>
                                        <p:tgtEl>
                                          <p:spTgt spid="6">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500"/>
                                        <p:tgtEl>
                                          <p:spTgt spid="6">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fade">
                                      <p:cBhvr>
                                        <p:cTn id="32" dur="500"/>
                                        <p:tgtEl>
                                          <p:spTgt spid="15">
                                            <p:txEl>
                                              <p:pRg st="0" end="0"/>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xEl>
                                              <p:pRg st="1" end="1"/>
                                            </p:txEl>
                                          </p:spTgt>
                                        </p:tgtEl>
                                        <p:attrNameLst>
                                          <p:attrName>style.visibility</p:attrName>
                                        </p:attrNameLst>
                                      </p:cBhvr>
                                      <p:to>
                                        <p:strVal val="visible"/>
                                      </p:to>
                                    </p:set>
                                    <p:animEffect transition="in" filter="fade">
                                      <p:cBhvr>
                                        <p:cTn id="35" dur="500"/>
                                        <p:tgtEl>
                                          <p:spTgt spid="15">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5">
                                            <p:txEl>
                                              <p:pRg st="2" end="2"/>
                                            </p:txEl>
                                          </p:spTgt>
                                        </p:tgtEl>
                                        <p:attrNameLst>
                                          <p:attrName>style.visibility</p:attrName>
                                        </p:attrNameLst>
                                      </p:cBhvr>
                                      <p:to>
                                        <p:strVal val="visible"/>
                                      </p:to>
                                    </p:set>
                                    <p:animEffect transition="in" filter="fade">
                                      <p:cBhvr>
                                        <p:cTn id="40" dur="500"/>
                                        <p:tgtEl>
                                          <p:spTgt spid="15">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
                                            <p:txEl>
                                              <p:pRg st="4" end="4"/>
                                            </p:txEl>
                                          </p:spTgt>
                                        </p:tgtEl>
                                        <p:attrNameLst>
                                          <p:attrName>style.visibility</p:attrName>
                                        </p:attrNameLst>
                                      </p:cBhvr>
                                      <p:to>
                                        <p:strVal val="visible"/>
                                      </p:to>
                                    </p:set>
                                    <p:animEffect transition="in" filter="fade">
                                      <p:cBhvr>
                                        <p:cTn id="51" dur="500"/>
                                        <p:tgtEl>
                                          <p:spTgt spid="15">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5">
                                            <p:txEl>
                                              <p:pRg st="5" end="5"/>
                                            </p:txEl>
                                          </p:spTgt>
                                        </p:tgtEl>
                                        <p:attrNameLst>
                                          <p:attrName>style.visibility</p:attrName>
                                        </p:attrNameLst>
                                      </p:cBhvr>
                                      <p:to>
                                        <p:strVal val="visible"/>
                                      </p:to>
                                    </p:set>
                                    <p:animEffect transition="in" filter="fade">
                                      <p:cBhvr>
                                        <p:cTn id="56" dur="500"/>
                                        <p:tgtEl>
                                          <p:spTgt spid="15">
                                            <p:txEl>
                                              <p:pRg st="5" end="5"/>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5">
                                            <p:txEl>
                                              <p:pRg st="6" end="6"/>
                                            </p:txEl>
                                          </p:spTgt>
                                        </p:tgtEl>
                                        <p:attrNameLst>
                                          <p:attrName>style.visibility</p:attrName>
                                        </p:attrNameLst>
                                      </p:cBhvr>
                                      <p:to>
                                        <p:strVal val="visible"/>
                                      </p:to>
                                    </p:set>
                                    <p:animEffect transition="in" filter="fade">
                                      <p:cBhvr>
                                        <p:cTn id="64" dur="500"/>
                                        <p:tgtEl>
                                          <p:spTgt spid="15">
                                            <p:txEl>
                                              <p:pRg st="6" end="6"/>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5">
                                            <p:txEl>
                                              <p:pRg st="7" end="7"/>
                                            </p:txEl>
                                          </p:spTgt>
                                        </p:tgtEl>
                                        <p:attrNameLst>
                                          <p:attrName>style.visibility</p:attrName>
                                        </p:attrNameLst>
                                      </p:cBhvr>
                                      <p:to>
                                        <p:strVal val="visible"/>
                                      </p:to>
                                    </p:set>
                                    <p:animEffect transition="in" filter="fade">
                                      <p:cBhvr>
                                        <p:cTn id="69" dur="500"/>
                                        <p:tgtEl>
                                          <p:spTgt spid="15">
                                            <p:txEl>
                                              <p:pRg st="7" end="7"/>
                                            </p:txEl>
                                          </p:spTgt>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5">
                                            <p:txEl>
                                              <p:pRg st="8" end="8"/>
                                            </p:txEl>
                                          </p:spTgt>
                                        </p:tgtEl>
                                        <p:attrNameLst>
                                          <p:attrName>style.visibility</p:attrName>
                                        </p:attrNameLst>
                                      </p:cBhvr>
                                      <p:to>
                                        <p:strVal val="visible"/>
                                      </p:to>
                                    </p:set>
                                    <p:animEffect transition="in" filter="fade">
                                      <p:cBhvr>
                                        <p:cTn id="77" dur="500"/>
                                        <p:tgtEl>
                                          <p:spTgt spid="15">
                                            <p:txEl>
                                              <p:pRg st="8" end="8"/>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5">
                                            <p:txEl>
                                              <p:pRg st="9" end="9"/>
                                            </p:txEl>
                                          </p:spTgt>
                                        </p:tgtEl>
                                        <p:attrNameLst>
                                          <p:attrName>style.visibility</p:attrName>
                                        </p:attrNameLst>
                                      </p:cBhvr>
                                      <p:to>
                                        <p:strVal val="visible"/>
                                      </p:to>
                                    </p:set>
                                    <p:animEffect transition="in" filter="fade">
                                      <p:cBhvr>
                                        <p:cTn id="82" dur="500"/>
                                        <p:tgtEl>
                                          <p:spTgt spid="15">
                                            <p:txEl>
                                              <p:pRg st="9" end="9"/>
                                            </p:tx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P spid="17" grpId="0" animBg="1"/>
      <p:bldP spid="18"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11D8CC-E34B-4C2B-A8F1-FA47B56860F3}"/>
              </a:ext>
            </a:extLst>
          </p:cNvPr>
          <p:cNvPicPr/>
          <p:nvPr/>
        </p:nvPicPr>
        <p:blipFill rotWithShape="1">
          <a:blip r:embed="rId3" cstate="print">
            <a:extLst>
              <a:ext uri="{28A0092B-C50C-407E-A947-70E740481C1C}">
                <a14:useLocalDpi xmlns:a14="http://schemas.microsoft.com/office/drawing/2010/main"/>
              </a:ext>
            </a:extLst>
          </a:blip>
          <a:srcRect/>
          <a:stretch/>
        </p:blipFill>
        <p:spPr>
          <a:xfrm>
            <a:off x="10477496" y="2274277"/>
            <a:ext cx="6862767" cy="7479323"/>
          </a:xfrm>
          <a:prstGeom prst="rect">
            <a:avLst/>
          </a:prstGeom>
        </p:spPr>
      </p:pic>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a:xfrm>
            <a:off x="392705" y="70423"/>
            <a:ext cx="10616672" cy="1130300"/>
          </a:xfrm>
        </p:spPr>
        <p:txBody>
          <a:bodyPr/>
          <a:lstStyle/>
          <a:p>
            <a:r>
              <a:rPr lang="en-US" dirty="0">
                <a:solidFill>
                  <a:srgbClr val="000000"/>
                </a:solidFill>
              </a:rPr>
              <a:t>You take it from here….</a:t>
            </a:r>
          </a:p>
        </p:txBody>
      </p:sp>
      <p:sp>
        <p:nvSpPr>
          <p:cNvPr id="6" name="Text Placeholder 5">
            <a:extLst>
              <a:ext uri="{FF2B5EF4-FFF2-40B4-BE49-F238E27FC236}">
                <a16:creationId xmlns:a16="http://schemas.microsoft.com/office/drawing/2014/main" id="{C1406888-9FEC-4C12-BC7A-560722239D95}"/>
              </a:ext>
            </a:extLst>
          </p:cNvPr>
          <p:cNvSpPr>
            <a:spLocks noGrp="1"/>
          </p:cNvSpPr>
          <p:nvPr>
            <p:ph type="body" sz="half" idx="1"/>
          </p:nvPr>
        </p:nvSpPr>
        <p:spPr>
          <a:xfrm>
            <a:off x="674772" y="1425660"/>
            <a:ext cx="11098127" cy="7837121"/>
          </a:xfrm>
        </p:spPr>
        <p:txBody>
          <a:bodyPr>
            <a:noAutofit/>
          </a:bodyPr>
          <a:lstStyle/>
          <a:p>
            <a:pPr marL="1662113" indent="-1662113"/>
            <a:r>
              <a:rPr lang="en-GB" sz="3600" b="1" dirty="0">
                <a:solidFill>
                  <a:srgbClr val="000000"/>
                </a:solidFill>
              </a:rPr>
              <a:t>Step 1: </a:t>
            </a:r>
            <a:r>
              <a:rPr lang="en-GB" sz="3600" dirty="0"/>
              <a:t>Read through your assigned commitment individually (all components).</a:t>
            </a:r>
          </a:p>
          <a:p>
            <a:pPr marL="1662113" indent="-1662113"/>
            <a:r>
              <a:rPr lang="en-GB" sz="3600" b="1" dirty="0">
                <a:solidFill>
                  <a:srgbClr val="000000"/>
                </a:solidFill>
              </a:rPr>
              <a:t>Step 2: </a:t>
            </a:r>
            <a:r>
              <a:rPr lang="en-GB" sz="3600" dirty="0"/>
              <a:t>Discuss the commitment in your group. </a:t>
            </a:r>
          </a:p>
          <a:p>
            <a:pPr marL="1662113" indent="-1662113"/>
            <a:r>
              <a:rPr lang="en-GB" sz="3600" b="1" dirty="0">
                <a:solidFill>
                  <a:srgbClr val="000000"/>
                </a:solidFill>
              </a:rPr>
              <a:t>Step 3: </a:t>
            </a:r>
            <a:r>
              <a:rPr lang="en-GB" sz="3600" dirty="0"/>
              <a:t>As a group, agree on </a:t>
            </a:r>
            <a:r>
              <a:rPr lang="en-GB" sz="3600" b="1" dirty="0"/>
              <a:t>one key action or</a:t>
            </a:r>
            <a:r>
              <a:rPr lang="en-GB" sz="3600" dirty="0"/>
              <a:t> </a:t>
            </a:r>
            <a:r>
              <a:rPr lang="en-GB" sz="3600" b="1" dirty="0"/>
              <a:t>organisational responsibility </a:t>
            </a:r>
            <a:r>
              <a:rPr lang="en-GB" sz="3600" dirty="0"/>
              <a:t>that you feel may be the most difficult to meet</a:t>
            </a:r>
            <a:br>
              <a:rPr lang="en-GB" sz="3600" dirty="0"/>
            </a:br>
            <a:r>
              <a:rPr lang="en-GB" sz="3600" dirty="0"/>
              <a:t>(you decide in what context).</a:t>
            </a:r>
          </a:p>
          <a:p>
            <a:pPr marL="1662113" indent="-1662113"/>
            <a:r>
              <a:rPr lang="en-GB" sz="3600" b="1" dirty="0">
                <a:solidFill>
                  <a:srgbClr val="000000"/>
                </a:solidFill>
              </a:rPr>
              <a:t>Step 4: </a:t>
            </a:r>
            <a:r>
              <a:rPr lang="en-GB" sz="3600" dirty="0"/>
              <a:t>Be prepared to present this to the</a:t>
            </a:r>
            <a:br>
              <a:rPr lang="en-GB" sz="3600" dirty="0"/>
            </a:br>
            <a:r>
              <a:rPr lang="en-GB" sz="3600" dirty="0"/>
              <a:t>training group with advice on how</a:t>
            </a:r>
            <a:br>
              <a:rPr lang="en-GB" sz="3600" dirty="0"/>
            </a:br>
            <a:r>
              <a:rPr lang="en-GB" sz="3600" dirty="0"/>
              <a:t>best to improve performance in this case.</a:t>
            </a:r>
          </a:p>
          <a:p>
            <a:endParaRPr lang="en-GB" sz="3600" dirty="0"/>
          </a:p>
        </p:txBody>
      </p:sp>
      <p:sp>
        <p:nvSpPr>
          <p:cNvPr id="4" name="Slide Number Placeholder 3">
            <a:extLst>
              <a:ext uri="{FF2B5EF4-FFF2-40B4-BE49-F238E27FC236}">
                <a16:creationId xmlns:a16="http://schemas.microsoft.com/office/drawing/2014/main" id="{2C44C3D0-D999-4755-9C95-E14A28E9035A}"/>
              </a:ext>
            </a:extLst>
          </p:cNvPr>
          <p:cNvSpPr>
            <a:spLocks noGrp="1"/>
          </p:cNvSpPr>
          <p:nvPr>
            <p:ph type="sldNum" sz="quarter" idx="2"/>
          </p:nvPr>
        </p:nvSpPr>
        <p:spPr/>
        <p:txBody>
          <a:bodyPr/>
          <a:lstStyle/>
          <a:p>
            <a:fld id="{86CB4B4D-7CA3-9044-876B-883B54F8677D}" type="slidenum">
              <a:rPr lang="en-US" smtClean="0"/>
              <a:pPr/>
              <a:t>11</a:t>
            </a:fld>
            <a:endParaRPr lang="en-US" dirty="0"/>
          </a:p>
        </p:txBody>
      </p:sp>
    </p:spTree>
    <p:extLst>
      <p:ext uri="{BB962C8B-B14F-4D97-AF65-F5344CB8AC3E}">
        <p14:creationId xmlns:p14="http://schemas.microsoft.com/office/powerpoint/2010/main" val="38954956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prstGeom prst="rect">
            <a:avLst/>
          </a:prstGeom>
        </p:spPr>
        <p:txBody>
          <a:bodyPr/>
          <a:lstStyle/>
          <a:p>
            <a:r>
              <a:rPr lang="en-US" b="1" dirty="0">
                <a:solidFill>
                  <a:srgbClr val="000000"/>
                </a:solidFill>
              </a:rPr>
              <a:t>Commitment 5</a:t>
            </a:r>
            <a:endParaRPr dirty="0">
              <a:solidFill>
                <a:srgbClr val="000000"/>
              </a:solidFill>
            </a:endParaRPr>
          </a:p>
        </p:txBody>
      </p:sp>
      <p:sp>
        <p:nvSpPr>
          <p:cNvPr id="122" name="Body"/>
          <p:cNvSpPr txBox="1">
            <a:spLocks noGrp="1"/>
          </p:cNvSpPr>
          <p:nvPr>
            <p:ph type="body" sz="half" idx="1"/>
          </p:nvPr>
        </p:nvSpPr>
        <p:spPr>
          <a:xfrm>
            <a:off x="1406769" y="1728838"/>
            <a:ext cx="9664732" cy="6932933"/>
          </a:xfrm>
          <a:prstGeom prst="rect">
            <a:avLst/>
          </a:prstGeom>
        </p:spPr>
        <p:txBody>
          <a:bodyPr>
            <a:normAutofit/>
          </a:bodyPr>
          <a:lstStyle/>
          <a:p>
            <a:r>
              <a:rPr lang="en-US" dirty="0"/>
              <a:t>Communities and people affected by crisis have access to safe and responsive mechanisms to handle complaints.</a:t>
            </a:r>
          </a:p>
          <a:p>
            <a:r>
              <a:rPr lang="en-US" b="1" dirty="0"/>
              <a:t> </a:t>
            </a:r>
            <a:endParaRPr lang="en-US" dirty="0"/>
          </a:p>
          <a:p>
            <a:r>
              <a:rPr lang="en-US" b="1" dirty="0">
                <a:solidFill>
                  <a:srgbClr val="000000"/>
                </a:solidFill>
              </a:rPr>
              <a:t>Quality criterion</a:t>
            </a:r>
            <a:endParaRPr lang="en-US" dirty="0">
              <a:solidFill>
                <a:srgbClr val="000000"/>
              </a:solidFill>
            </a:endParaRPr>
          </a:p>
          <a:p>
            <a:r>
              <a:rPr lang="en-US" dirty="0"/>
              <a:t>Complaints are welcomed and addressed.</a:t>
            </a:r>
          </a:p>
        </p:txBody>
      </p:sp>
      <p:sp>
        <p:nvSpPr>
          <p:cNvPr id="5" name="Slide Number Placeholder 3">
            <a:extLst>
              <a:ext uri="{FF2B5EF4-FFF2-40B4-BE49-F238E27FC236}">
                <a16:creationId xmlns:a16="http://schemas.microsoft.com/office/drawing/2014/main" id="{DC201938-7F22-49CD-AE48-121B3322451E}"/>
              </a:ext>
            </a:extLst>
          </p:cNvPr>
          <p:cNvSpPr>
            <a:spLocks noGrp="1"/>
          </p:cNvSpPr>
          <p:nvPr>
            <p:ph type="sldNum" sz="quarter" idx="2"/>
          </p:nvPr>
        </p:nvSpPr>
        <p:spPr>
          <a:xfrm>
            <a:off x="3396741" y="8803219"/>
            <a:ext cx="418384" cy="410369"/>
          </a:xfrm>
        </p:spPr>
        <p:txBody>
          <a:bodyPr/>
          <a:lstStyle/>
          <a:p>
            <a:fld id="{86CB4B4D-7CA3-9044-876B-883B54F8677D}" type="slidenum">
              <a:rPr lang="en-US" smtClean="0"/>
              <a:pPr/>
              <a:t>12</a:t>
            </a:fld>
            <a:endParaRPr lang="en-US" dirty="0"/>
          </a:p>
        </p:txBody>
      </p:sp>
      <p:pic>
        <p:nvPicPr>
          <p:cNvPr id="6" name="Picture 5" descr="A person standing in a room&#10;&#10;Description automatically generated">
            <a:extLst>
              <a:ext uri="{FF2B5EF4-FFF2-40B4-BE49-F238E27FC236}">
                <a16:creationId xmlns:a16="http://schemas.microsoft.com/office/drawing/2014/main" id="{8D990AF0-DF3F-47FE-97DB-16557EBB084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1071502" y="-1"/>
            <a:ext cx="6268762" cy="9753599"/>
          </a:xfrm>
          <a:prstGeom prst="rect">
            <a:avLst/>
          </a:prstGeom>
        </p:spPr>
      </p:pic>
      <p:sp>
        <p:nvSpPr>
          <p:cNvPr id="7" name="TextBox 6">
            <a:extLst>
              <a:ext uri="{FF2B5EF4-FFF2-40B4-BE49-F238E27FC236}">
                <a16:creationId xmlns:a16="http://schemas.microsoft.com/office/drawing/2014/main" id="{A7C6032F-8D53-4645-A8AA-872E5E8DB88B}"/>
              </a:ext>
            </a:extLst>
          </p:cNvPr>
          <p:cNvSpPr txBox="1"/>
          <p:nvPr/>
        </p:nvSpPr>
        <p:spPr>
          <a:xfrm>
            <a:off x="8948068" y="9213588"/>
            <a:ext cx="1994136"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2000" dirty="0">
                <a:solidFill>
                  <a:srgbClr val="00B297"/>
                </a:solidFill>
              </a:rPr>
              <a:t>IFRC/Corrie Butler</a:t>
            </a:r>
          </a:p>
        </p:txBody>
      </p:sp>
    </p:spTree>
    <p:extLst>
      <p:ext uri="{BB962C8B-B14F-4D97-AF65-F5344CB8AC3E}">
        <p14:creationId xmlns:p14="http://schemas.microsoft.com/office/powerpoint/2010/main" val="343086943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prstGeom prst="rect">
            <a:avLst/>
          </a:prstGeom>
        </p:spPr>
        <p:txBody>
          <a:bodyPr/>
          <a:lstStyle/>
          <a:p>
            <a:r>
              <a:rPr lang="en-US" b="1" dirty="0">
                <a:solidFill>
                  <a:srgbClr val="000000"/>
                </a:solidFill>
              </a:rPr>
              <a:t>Commitment 6</a:t>
            </a:r>
            <a:endParaRPr dirty="0">
              <a:solidFill>
                <a:srgbClr val="000000"/>
              </a:solidFill>
            </a:endParaRPr>
          </a:p>
        </p:txBody>
      </p:sp>
      <p:sp>
        <p:nvSpPr>
          <p:cNvPr id="122" name="Body"/>
          <p:cNvSpPr txBox="1">
            <a:spLocks noGrp="1"/>
          </p:cNvSpPr>
          <p:nvPr>
            <p:ph type="body" sz="half" idx="1"/>
          </p:nvPr>
        </p:nvSpPr>
        <p:spPr>
          <a:xfrm>
            <a:off x="1359877" y="1373594"/>
            <a:ext cx="14630400" cy="6932933"/>
          </a:xfrm>
          <a:prstGeom prst="rect">
            <a:avLst/>
          </a:prstGeom>
        </p:spPr>
        <p:txBody>
          <a:bodyPr>
            <a:normAutofit/>
          </a:bodyPr>
          <a:lstStyle/>
          <a:p>
            <a:r>
              <a:rPr lang="en-US" dirty="0"/>
              <a:t>Communities and people affected by crisis receive coordinated, complementary assistance.</a:t>
            </a:r>
          </a:p>
          <a:p>
            <a:r>
              <a:rPr lang="en-US" sz="1200" b="1" dirty="0"/>
              <a:t> </a:t>
            </a:r>
            <a:endParaRPr lang="en-US" sz="1200" dirty="0"/>
          </a:p>
          <a:p>
            <a:r>
              <a:rPr lang="en-US" b="1" dirty="0">
                <a:solidFill>
                  <a:srgbClr val="000000"/>
                </a:solidFill>
              </a:rPr>
              <a:t>Quality criterion</a:t>
            </a:r>
            <a:endParaRPr lang="en-US" dirty="0">
              <a:solidFill>
                <a:srgbClr val="000000"/>
              </a:solidFill>
            </a:endParaRPr>
          </a:p>
          <a:p>
            <a:r>
              <a:rPr lang="en-US" dirty="0"/>
              <a:t>Humanitarian response</a:t>
            </a:r>
            <a:br>
              <a:rPr lang="en-US" dirty="0"/>
            </a:br>
            <a:r>
              <a:rPr lang="en-US" dirty="0"/>
              <a:t>is coordinated and </a:t>
            </a:r>
            <a:br>
              <a:rPr lang="en-US" dirty="0"/>
            </a:br>
            <a:r>
              <a:rPr lang="en-US" dirty="0"/>
              <a:t>complementary.</a:t>
            </a:r>
          </a:p>
          <a:p>
            <a:endParaRPr dirty="0"/>
          </a:p>
        </p:txBody>
      </p:sp>
      <p:sp>
        <p:nvSpPr>
          <p:cNvPr id="5" name="Slide Number Placeholder 3">
            <a:extLst>
              <a:ext uri="{FF2B5EF4-FFF2-40B4-BE49-F238E27FC236}">
                <a16:creationId xmlns:a16="http://schemas.microsoft.com/office/drawing/2014/main" id="{B3036FBA-A646-42E1-9E82-A1339D51079D}"/>
              </a:ext>
            </a:extLst>
          </p:cNvPr>
          <p:cNvSpPr>
            <a:spLocks noGrp="1"/>
          </p:cNvSpPr>
          <p:nvPr>
            <p:ph type="sldNum" sz="quarter" idx="2"/>
          </p:nvPr>
        </p:nvSpPr>
        <p:spPr>
          <a:xfrm>
            <a:off x="3396741" y="8803219"/>
            <a:ext cx="418384" cy="410369"/>
          </a:xfrm>
        </p:spPr>
        <p:txBody>
          <a:bodyPr/>
          <a:lstStyle/>
          <a:p>
            <a:fld id="{86CB4B4D-7CA3-9044-876B-883B54F8677D}" type="slidenum">
              <a:rPr lang="en-US" smtClean="0"/>
              <a:pPr/>
              <a:t>13</a:t>
            </a:fld>
            <a:endParaRPr lang="en-US" dirty="0"/>
          </a:p>
        </p:txBody>
      </p:sp>
      <p:pic>
        <p:nvPicPr>
          <p:cNvPr id="2" name="Picture 1">
            <a:extLst>
              <a:ext uri="{FF2B5EF4-FFF2-40B4-BE49-F238E27FC236}">
                <a16:creationId xmlns:a16="http://schemas.microsoft.com/office/drawing/2014/main" id="{1448D8E1-8545-4FF6-BDC1-92A0B5BF052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69450" y="3032614"/>
            <a:ext cx="9970813" cy="6720986"/>
          </a:xfrm>
          <a:prstGeom prst="rect">
            <a:avLst/>
          </a:prstGeom>
        </p:spPr>
      </p:pic>
      <p:sp>
        <p:nvSpPr>
          <p:cNvPr id="3" name="TextBox 2">
            <a:extLst>
              <a:ext uri="{FF2B5EF4-FFF2-40B4-BE49-F238E27FC236}">
                <a16:creationId xmlns:a16="http://schemas.microsoft.com/office/drawing/2014/main" id="{6CF6D4E1-8EC7-4380-9C50-4D1AE7BFB020}"/>
              </a:ext>
            </a:extLst>
          </p:cNvPr>
          <p:cNvSpPr txBox="1"/>
          <p:nvPr/>
        </p:nvSpPr>
        <p:spPr>
          <a:xfrm>
            <a:off x="5697564" y="9237893"/>
            <a:ext cx="1562927"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2000" u="sng" dirty="0">
                <a:solidFill>
                  <a:srgbClr val="00B297"/>
                </a:solidFill>
                <a:hlinkClick r:id="rId4">
                  <a:extLst>
                    <a:ext uri="{A12FA001-AC4F-418D-AE19-62706E023703}">
                      <ahyp:hlinkClr xmlns:ahyp="http://schemas.microsoft.com/office/drawing/2018/hyperlinkcolor" val="tx"/>
                    </a:ext>
                  </a:extLst>
                </a:hlinkClick>
              </a:rPr>
              <a:t>media.ifrc.org</a:t>
            </a:r>
            <a:endParaRPr lang="en-US" sz="2000" u="sng" dirty="0">
              <a:solidFill>
                <a:srgbClr val="00B297"/>
              </a:solidFill>
            </a:endParaRPr>
          </a:p>
        </p:txBody>
      </p:sp>
    </p:spTree>
    <p:extLst>
      <p:ext uri="{BB962C8B-B14F-4D97-AF65-F5344CB8AC3E}">
        <p14:creationId xmlns:p14="http://schemas.microsoft.com/office/powerpoint/2010/main" val="280806378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prstGeom prst="rect">
            <a:avLst/>
          </a:prstGeom>
        </p:spPr>
        <p:txBody>
          <a:bodyPr/>
          <a:lstStyle/>
          <a:p>
            <a:r>
              <a:rPr lang="en-US" b="1" dirty="0">
                <a:solidFill>
                  <a:srgbClr val="000000"/>
                </a:solidFill>
              </a:rPr>
              <a:t>Commitment 7</a:t>
            </a:r>
            <a:endParaRPr dirty="0">
              <a:solidFill>
                <a:srgbClr val="000000"/>
              </a:solidFill>
            </a:endParaRPr>
          </a:p>
        </p:txBody>
      </p:sp>
      <p:sp>
        <p:nvSpPr>
          <p:cNvPr id="122" name="Body"/>
          <p:cNvSpPr txBox="1">
            <a:spLocks noGrp="1"/>
          </p:cNvSpPr>
          <p:nvPr>
            <p:ph type="body" sz="half" idx="1"/>
          </p:nvPr>
        </p:nvSpPr>
        <p:spPr>
          <a:xfrm>
            <a:off x="1383323" y="1218652"/>
            <a:ext cx="14606954" cy="6932933"/>
          </a:xfrm>
          <a:prstGeom prst="rect">
            <a:avLst/>
          </a:prstGeom>
        </p:spPr>
        <p:txBody>
          <a:bodyPr>
            <a:normAutofit/>
          </a:bodyPr>
          <a:lstStyle/>
          <a:p>
            <a:r>
              <a:rPr lang="en-GB" dirty="0"/>
              <a:t>Communities and people affected by crisis can expect delivery of improved assistance as organisations learn from experience and</a:t>
            </a:r>
            <a:br>
              <a:rPr lang="en-GB" dirty="0"/>
            </a:br>
            <a:r>
              <a:rPr lang="en-GB" dirty="0"/>
              <a:t>reflection.</a:t>
            </a:r>
          </a:p>
          <a:p>
            <a:r>
              <a:rPr lang="en-GB" b="1" dirty="0"/>
              <a:t> </a:t>
            </a:r>
            <a:endParaRPr lang="en-GB" dirty="0"/>
          </a:p>
          <a:p>
            <a:r>
              <a:rPr lang="en-GB" b="1" dirty="0">
                <a:solidFill>
                  <a:srgbClr val="000000"/>
                </a:solidFill>
              </a:rPr>
              <a:t>Quality criterion</a:t>
            </a:r>
            <a:endParaRPr lang="en-GB" dirty="0">
              <a:solidFill>
                <a:srgbClr val="000000"/>
              </a:solidFill>
            </a:endParaRPr>
          </a:p>
          <a:p>
            <a:pPr>
              <a:spcBef>
                <a:spcPts val="0"/>
              </a:spcBef>
            </a:pPr>
            <a:r>
              <a:rPr lang="en-GB" dirty="0"/>
              <a:t>Humanitarian actors </a:t>
            </a:r>
          </a:p>
          <a:p>
            <a:pPr>
              <a:spcBef>
                <a:spcPts val="0"/>
              </a:spcBef>
            </a:pPr>
            <a:r>
              <a:rPr lang="en-GB" dirty="0"/>
              <a:t>continuously learn</a:t>
            </a:r>
            <a:br>
              <a:rPr lang="en-GB" dirty="0"/>
            </a:br>
            <a:r>
              <a:rPr lang="en-GB" dirty="0"/>
              <a:t>and improve.</a:t>
            </a:r>
          </a:p>
          <a:p>
            <a:endParaRPr lang="en-GB" dirty="0"/>
          </a:p>
        </p:txBody>
      </p:sp>
      <p:sp>
        <p:nvSpPr>
          <p:cNvPr id="5" name="Slide Number Placeholder 3">
            <a:extLst>
              <a:ext uri="{FF2B5EF4-FFF2-40B4-BE49-F238E27FC236}">
                <a16:creationId xmlns:a16="http://schemas.microsoft.com/office/drawing/2014/main" id="{6167D325-44EC-4A80-BABF-217D8EAAC351}"/>
              </a:ext>
            </a:extLst>
          </p:cNvPr>
          <p:cNvSpPr>
            <a:spLocks noGrp="1"/>
          </p:cNvSpPr>
          <p:nvPr>
            <p:ph type="sldNum" sz="quarter" idx="2"/>
          </p:nvPr>
        </p:nvSpPr>
        <p:spPr>
          <a:xfrm>
            <a:off x="3396741" y="8803219"/>
            <a:ext cx="418384" cy="410369"/>
          </a:xfrm>
        </p:spPr>
        <p:txBody>
          <a:bodyPr/>
          <a:lstStyle/>
          <a:p>
            <a:fld id="{86CB4B4D-7CA3-9044-876B-883B54F8677D}" type="slidenum">
              <a:rPr lang="en-US" smtClean="0"/>
              <a:pPr/>
              <a:t>14</a:t>
            </a:fld>
            <a:endParaRPr lang="en-US" dirty="0"/>
          </a:p>
        </p:txBody>
      </p:sp>
      <p:pic>
        <p:nvPicPr>
          <p:cNvPr id="2" name="Picture 1">
            <a:extLst>
              <a:ext uri="{FF2B5EF4-FFF2-40B4-BE49-F238E27FC236}">
                <a16:creationId xmlns:a16="http://schemas.microsoft.com/office/drawing/2014/main" id="{628524EF-FFF1-4116-9E55-C8267A6A4FC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8760" y="2912294"/>
            <a:ext cx="10171503" cy="6096109"/>
          </a:xfrm>
          <a:prstGeom prst="rect">
            <a:avLst/>
          </a:prstGeom>
        </p:spPr>
      </p:pic>
      <p:sp>
        <p:nvSpPr>
          <p:cNvPr id="3" name="TextBox 2">
            <a:extLst>
              <a:ext uri="{FF2B5EF4-FFF2-40B4-BE49-F238E27FC236}">
                <a16:creationId xmlns:a16="http://schemas.microsoft.com/office/drawing/2014/main" id="{1DF3CD9D-CD7A-44C5-8156-875B98F8CF7B}"/>
              </a:ext>
            </a:extLst>
          </p:cNvPr>
          <p:cNvSpPr txBox="1"/>
          <p:nvPr/>
        </p:nvSpPr>
        <p:spPr>
          <a:xfrm>
            <a:off x="13606797" y="9155694"/>
            <a:ext cx="3699731"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2000" dirty="0">
                <a:solidFill>
                  <a:srgbClr val="00B297"/>
                </a:solidFill>
              </a:rPr>
              <a:t>ICVA https://</a:t>
            </a:r>
            <a:r>
              <a:rPr lang="en-US" sz="2000" dirty="0" err="1">
                <a:solidFill>
                  <a:srgbClr val="00B297"/>
                </a:solidFill>
              </a:rPr>
              <a:t>ngocoordination.org</a:t>
            </a:r>
            <a:endParaRPr lang="en-US" sz="2000" dirty="0">
              <a:solidFill>
                <a:srgbClr val="00B297"/>
              </a:solidFill>
            </a:endParaRPr>
          </a:p>
        </p:txBody>
      </p:sp>
    </p:spTree>
    <p:extLst>
      <p:ext uri="{BB962C8B-B14F-4D97-AF65-F5344CB8AC3E}">
        <p14:creationId xmlns:p14="http://schemas.microsoft.com/office/powerpoint/2010/main" val="24844429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prstGeom prst="rect">
            <a:avLst/>
          </a:prstGeom>
        </p:spPr>
        <p:txBody>
          <a:bodyPr>
            <a:normAutofit/>
          </a:bodyPr>
          <a:lstStyle/>
          <a:p>
            <a:r>
              <a:rPr lang="en-US" b="1" dirty="0">
                <a:solidFill>
                  <a:srgbClr val="000000"/>
                </a:solidFill>
              </a:rPr>
              <a:t>Commitment 8   </a:t>
            </a:r>
            <a:endParaRPr dirty="0">
              <a:solidFill>
                <a:srgbClr val="000000"/>
              </a:solidFill>
            </a:endParaRPr>
          </a:p>
        </p:txBody>
      </p:sp>
      <p:sp>
        <p:nvSpPr>
          <p:cNvPr id="122" name="Body"/>
          <p:cNvSpPr txBox="1">
            <a:spLocks noGrp="1"/>
          </p:cNvSpPr>
          <p:nvPr>
            <p:ph type="body" sz="half" idx="1"/>
          </p:nvPr>
        </p:nvSpPr>
        <p:spPr>
          <a:xfrm>
            <a:off x="1453662" y="1330320"/>
            <a:ext cx="9384201" cy="6932933"/>
          </a:xfrm>
          <a:prstGeom prst="rect">
            <a:avLst/>
          </a:prstGeom>
        </p:spPr>
        <p:txBody>
          <a:bodyPr>
            <a:normAutofit/>
          </a:bodyPr>
          <a:lstStyle/>
          <a:p>
            <a:r>
              <a:rPr lang="en-US" dirty="0"/>
              <a:t>Communities and people affected by crisis receive the assistance they require from competent and well-managed staff and volunteers.</a:t>
            </a:r>
          </a:p>
          <a:p>
            <a:r>
              <a:rPr lang="en-US" b="1" dirty="0"/>
              <a:t> </a:t>
            </a:r>
            <a:endParaRPr lang="en-US" dirty="0"/>
          </a:p>
          <a:p>
            <a:r>
              <a:rPr lang="en-US" b="1" dirty="0">
                <a:solidFill>
                  <a:srgbClr val="000000"/>
                </a:solidFill>
              </a:rPr>
              <a:t>Quality criterion</a:t>
            </a:r>
            <a:endParaRPr lang="en-US" dirty="0">
              <a:solidFill>
                <a:srgbClr val="000000"/>
              </a:solidFill>
            </a:endParaRPr>
          </a:p>
          <a:p>
            <a:r>
              <a:rPr lang="en-US" dirty="0"/>
              <a:t>Staff are supported to do their job effectively and are treated fairly and equitably.</a:t>
            </a:r>
          </a:p>
        </p:txBody>
      </p:sp>
      <p:sp>
        <p:nvSpPr>
          <p:cNvPr id="5" name="Slide Number Placeholder 3">
            <a:extLst>
              <a:ext uri="{FF2B5EF4-FFF2-40B4-BE49-F238E27FC236}">
                <a16:creationId xmlns:a16="http://schemas.microsoft.com/office/drawing/2014/main" id="{7BBA7AA5-BA7B-4B8F-A646-16CA8BC51142}"/>
              </a:ext>
            </a:extLst>
          </p:cNvPr>
          <p:cNvSpPr>
            <a:spLocks noGrp="1"/>
          </p:cNvSpPr>
          <p:nvPr>
            <p:ph type="sldNum" sz="quarter" idx="2"/>
          </p:nvPr>
        </p:nvSpPr>
        <p:spPr>
          <a:xfrm>
            <a:off x="3396741" y="8803219"/>
            <a:ext cx="418384" cy="410369"/>
          </a:xfrm>
        </p:spPr>
        <p:txBody>
          <a:bodyPr/>
          <a:lstStyle/>
          <a:p>
            <a:fld id="{86CB4B4D-7CA3-9044-876B-883B54F8677D}" type="slidenum">
              <a:rPr lang="en-US" smtClean="0"/>
              <a:pPr/>
              <a:t>15</a:t>
            </a:fld>
            <a:endParaRPr lang="en-US" dirty="0"/>
          </a:p>
        </p:txBody>
      </p:sp>
      <p:pic>
        <p:nvPicPr>
          <p:cNvPr id="3" name="Picture 2" descr="A group of people around each other&#10;&#10;Description automatically generated">
            <a:extLst>
              <a:ext uri="{FF2B5EF4-FFF2-40B4-BE49-F238E27FC236}">
                <a16:creationId xmlns:a16="http://schemas.microsoft.com/office/drawing/2014/main" id="{83B83A64-9808-4E78-BB7B-1654143B83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37863" y="0"/>
            <a:ext cx="6502400" cy="9753600"/>
          </a:xfrm>
          <a:prstGeom prst="rect">
            <a:avLst/>
          </a:prstGeom>
        </p:spPr>
      </p:pic>
      <p:sp>
        <p:nvSpPr>
          <p:cNvPr id="7" name="TextBox 6">
            <a:extLst>
              <a:ext uri="{FF2B5EF4-FFF2-40B4-BE49-F238E27FC236}">
                <a16:creationId xmlns:a16="http://schemas.microsoft.com/office/drawing/2014/main" id="{735072F9-CC96-4270-82BA-EBDE2B98C6E1}"/>
              </a:ext>
            </a:extLst>
          </p:cNvPr>
          <p:cNvSpPr txBox="1"/>
          <p:nvPr/>
        </p:nvSpPr>
        <p:spPr>
          <a:xfrm>
            <a:off x="7239121" y="9213588"/>
            <a:ext cx="3552254"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2000" dirty="0">
                <a:solidFill>
                  <a:srgbClr val="00B297"/>
                </a:solidFill>
              </a:rPr>
              <a:t>Haiti. Lutheran World Federation</a:t>
            </a:r>
          </a:p>
        </p:txBody>
      </p:sp>
    </p:spTree>
    <p:extLst>
      <p:ext uri="{BB962C8B-B14F-4D97-AF65-F5344CB8AC3E}">
        <p14:creationId xmlns:p14="http://schemas.microsoft.com/office/powerpoint/2010/main" val="123187165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prstGeom prst="rect">
            <a:avLst/>
          </a:prstGeom>
        </p:spPr>
        <p:txBody>
          <a:bodyPr/>
          <a:lstStyle/>
          <a:p>
            <a:r>
              <a:rPr lang="en-US" b="1" dirty="0">
                <a:solidFill>
                  <a:srgbClr val="000000"/>
                </a:solidFill>
              </a:rPr>
              <a:t>Commitment 9</a:t>
            </a:r>
            <a:endParaRPr dirty="0">
              <a:solidFill>
                <a:srgbClr val="000000"/>
              </a:solidFill>
            </a:endParaRPr>
          </a:p>
        </p:txBody>
      </p:sp>
      <p:sp>
        <p:nvSpPr>
          <p:cNvPr id="122" name="Body"/>
          <p:cNvSpPr txBox="1">
            <a:spLocks noGrp="1"/>
          </p:cNvSpPr>
          <p:nvPr>
            <p:ph type="body" sz="half" idx="1"/>
          </p:nvPr>
        </p:nvSpPr>
        <p:spPr>
          <a:xfrm>
            <a:off x="1477107" y="1410332"/>
            <a:ext cx="9872211" cy="6932933"/>
          </a:xfrm>
          <a:prstGeom prst="rect">
            <a:avLst/>
          </a:prstGeom>
        </p:spPr>
        <p:txBody>
          <a:bodyPr>
            <a:noAutofit/>
          </a:bodyPr>
          <a:lstStyle/>
          <a:p>
            <a:r>
              <a:rPr lang="en-GB" dirty="0"/>
              <a:t>Communities and people affected</a:t>
            </a:r>
            <a:br>
              <a:rPr lang="en-GB" dirty="0"/>
            </a:br>
            <a:r>
              <a:rPr lang="en-GB" dirty="0"/>
              <a:t>by crisis can expect that the organisations assisting them are managing resources effectively, efficiently and ethically.</a:t>
            </a:r>
          </a:p>
          <a:p>
            <a:r>
              <a:rPr lang="en-GB" b="1" dirty="0"/>
              <a:t> </a:t>
            </a:r>
            <a:endParaRPr lang="en-GB" dirty="0"/>
          </a:p>
          <a:p>
            <a:r>
              <a:rPr lang="en-GB" b="1" dirty="0">
                <a:solidFill>
                  <a:srgbClr val="000000"/>
                </a:solidFill>
              </a:rPr>
              <a:t>Quality criterion</a:t>
            </a:r>
            <a:endParaRPr lang="en-GB" dirty="0">
              <a:solidFill>
                <a:srgbClr val="000000"/>
              </a:solidFill>
            </a:endParaRPr>
          </a:p>
          <a:p>
            <a:r>
              <a:rPr lang="en-GB" dirty="0"/>
              <a:t>Resources are managed and used responsibly for their intended purpose.</a:t>
            </a:r>
          </a:p>
        </p:txBody>
      </p:sp>
      <p:sp>
        <p:nvSpPr>
          <p:cNvPr id="5" name="Slide Number Placeholder 3">
            <a:extLst>
              <a:ext uri="{FF2B5EF4-FFF2-40B4-BE49-F238E27FC236}">
                <a16:creationId xmlns:a16="http://schemas.microsoft.com/office/drawing/2014/main" id="{09316384-7CC7-4930-8D1B-DA3BD1600E05}"/>
              </a:ext>
            </a:extLst>
          </p:cNvPr>
          <p:cNvSpPr>
            <a:spLocks noGrp="1"/>
          </p:cNvSpPr>
          <p:nvPr>
            <p:ph type="sldNum" sz="quarter" idx="2"/>
          </p:nvPr>
        </p:nvSpPr>
        <p:spPr>
          <a:xfrm>
            <a:off x="3396741" y="8803219"/>
            <a:ext cx="418384" cy="410369"/>
          </a:xfrm>
        </p:spPr>
        <p:txBody>
          <a:bodyPr/>
          <a:lstStyle/>
          <a:p>
            <a:fld id="{86CB4B4D-7CA3-9044-876B-883B54F8677D}" type="slidenum">
              <a:rPr lang="en-US" smtClean="0"/>
              <a:pPr/>
              <a:t>16</a:t>
            </a:fld>
            <a:endParaRPr lang="en-US" dirty="0"/>
          </a:p>
        </p:txBody>
      </p:sp>
      <p:sp>
        <p:nvSpPr>
          <p:cNvPr id="6" name="Text Placeholder 4">
            <a:extLst>
              <a:ext uri="{FF2B5EF4-FFF2-40B4-BE49-F238E27FC236}">
                <a16:creationId xmlns:a16="http://schemas.microsoft.com/office/drawing/2014/main" id="{1D4B0976-BFDF-4360-8E1B-265402E0362B}"/>
              </a:ext>
            </a:extLst>
          </p:cNvPr>
          <p:cNvSpPr txBox="1">
            <a:spLocks/>
          </p:cNvSpPr>
          <p:nvPr/>
        </p:nvSpPr>
        <p:spPr>
          <a:xfrm>
            <a:off x="10689989" y="9213588"/>
            <a:ext cx="4100344" cy="375889"/>
          </a:xfrm>
          <a:prstGeom prst="rect">
            <a:avLst/>
          </a:prstGeom>
        </p:spPr>
        <p:txBody>
          <a:bodyPr>
            <a:normAutofit fontScale="62500" lnSpcReduction="20000"/>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marL="0" indent="0" hangingPunct="1">
              <a:buNone/>
            </a:pPr>
            <a:r>
              <a:rPr lang="en-US" sz="3600" dirty="0">
                <a:solidFill>
                  <a:srgbClr val="00B297"/>
                </a:solidFill>
                <a:latin typeface="Open Sans Regular"/>
                <a:sym typeface="Open Sans Regular"/>
              </a:rPr>
              <a:t>UNHCR/Samuel Otieno</a:t>
            </a:r>
          </a:p>
          <a:p>
            <a:pPr hangingPunct="1"/>
            <a:endParaRPr lang="en-US" sz="3600" dirty="0">
              <a:solidFill>
                <a:srgbClr val="00B297"/>
              </a:solidFill>
              <a:latin typeface="Open Sans Regular"/>
              <a:sym typeface="Open Sans Regular"/>
            </a:endParaRPr>
          </a:p>
        </p:txBody>
      </p:sp>
      <p:pic>
        <p:nvPicPr>
          <p:cNvPr id="7" name="Picture Placeholder 7">
            <a:extLst>
              <a:ext uri="{FF2B5EF4-FFF2-40B4-BE49-F238E27FC236}">
                <a16:creationId xmlns:a16="http://schemas.microsoft.com/office/drawing/2014/main" id="{B9FD2C17-3BC7-4BC3-BE3B-DF891902794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106783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p:spPr>
      </p:pic>
    </p:spTree>
    <p:extLst>
      <p:ext uri="{BB962C8B-B14F-4D97-AF65-F5344CB8AC3E}">
        <p14:creationId xmlns:p14="http://schemas.microsoft.com/office/powerpoint/2010/main" val="129244865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prstGeom prst="rect">
            <a:avLst/>
          </a:prstGeom>
        </p:spPr>
        <p:txBody>
          <a:bodyPr/>
          <a:lstStyle/>
          <a:p>
            <a:r>
              <a:rPr lang="en-US" b="1" dirty="0">
                <a:solidFill>
                  <a:srgbClr val="000000"/>
                </a:solidFill>
              </a:rPr>
              <a:t>Commitment 4</a:t>
            </a:r>
            <a:endParaRPr dirty="0">
              <a:solidFill>
                <a:srgbClr val="000000"/>
              </a:solidFill>
            </a:endParaRPr>
          </a:p>
        </p:txBody>
      </p:sp>
      <p:sp>
        <p:nvSpPr>
          <p:cNvPr id="122" name="Body"/>
          <p:cNvSpPr txBox="1">
            <a:spLocks noGrp="1"/>
          </p:cNvSpPr>
          <p:nvPr>
            <p:ph type="body" sz="half" idx="1"/>
          </p:nvPr>
        </p:nvSpPr>
        <p:spPr>
          <a:xfrm>
            <a:off x="1406769" y="1200723"/>
            <a:ext cx="6975231" cy="6932933"/>
          </a:xfrm>
          <a:prstGeom prst="rect">
            <a:avLst/>
          </a:prstGeom>
        </p:spPr>
        <p:txBody>
          <a:bodyPr>
            <a:normAutofit/>
          </a:bodyPr>
          <a:lstStyle/>
          <a:p>
            <a:r>
              <a:rPr lang="en-GB" dirty="0"/>
              <a:t>Communities and people affected by crisis know their rights and entitlements, have access to information and </a:t>
            </a:r>
            <a:r>
              <a:rPr lang="en-GB" b="1" dirty="0"/>
              <a:t>participate</a:t>
            </a:r>
            <a:r>
              <a:rPr lang="en-GB" dirty="0"/>
              <a:t> in decisions that affect them.</a:t>
            </a:r>
          </a:p>
          <a:p>
            <a:r>
              <a:rPr lang="en-US" b="1" dirty="0">
                <a:solidFill>
                  <a:srgbClr val="000000"/>
                </a:solidFill>
              </a:rPr>
              <a:t>Quality criterion</a:t>
            </a:r>
            <a:endParaRPr lang="en-US" dirty="0">
              <a:solidFill>
                <a:srgbClr val="000000"/>
              </a:solidFill>
            </a:endParaRPr>
          </a:p>
          <a:p>
            <a:r>
              <a:rPr lang="en-GB" dirty="0"/>
              <a:t>Humanitarian response is based on communication, </a:t>
            </a:r>
            <a:r>
              <a:rPr lang="en-GB" b="1" dirty="0"/>
              <a:t>participation</a:t>
            </a:r>
            <a:r>
              <a:rPr lang="en-GB" dirty="0"/>
              <a:t> and feedback.</a:t>
            </a:r>
            <a:endParaRPr lang="en-US" dirty="0"/>
          </a:p>
        </p:txBody>
      </p:sp>
      <p:sp>
        <p:nvSpPr>
          <p:cNvPr id="5" name="Slide Number Placeholder 3">
            <a:extLst>
              <a:ext uri="{FF2B5EF4-FFF2-40B4-BE49-F238E27FC236}">
                <a16:creationId xmlns:a16="http://schemas.microsoft.com/office/drawing/2014/main" id="{DC201938-7F22-49CD-AE48-121B3322451E}"/>
              </a:ext>
            </a:extLst>
          </p:cNvPr>
          <p:cNvSpPr>
            <a:spLocks noGrp="1"/>
          </p:cNvSpPr>
          <p:nvPr>
            <p:ph type="sldNum" sz="quarter" idx="2"/>
          </p:nvPr>
        </p:nvSpPr>
        <p:spPr>
          <a:xfrm>
            <a:off x="3396741" y="8803219"/>
            <a:ext cx="418384" cy="410369"/>
          </a:xfrm>
        </p:spPr>
        <p:txBody>
          <a:bodyPr/>
          <a:lstStyle/>
          <a:p>
            <a:fld id="{86CB4B4D-7CA3-9044-876B-883B54F8677D}" type="slidenum">
              <a:rPr lang="en-US" smtClean="0"/>
              <a:pPr/>
              <a:t>17</a:t>
            </a:fld>
            <a:endParaRPr lang="en-US" dirty="0"/>
          </a:p>
        </p:txBody>
      </p:sp>
      <p:sp>
        <p:nvSpPr>
          <p:cNvPr id="8" name="Body">
            <a:extLst>
              <a:ext uri="{FF2B5EF4-FFF2-40B4-BE49-F238E27FC236}">
                <a16:creationId xmlns:a16="http://schemas.microsoft.com/office/drawing/2014/main" id="{3E5E4A9A-1FDB-4021-AEF7-D2FFCEE44E68}"/>
              </a:ext>
            </a:extLst>
          </p:cNvPr>
          <p:cNvSpPr txBox="1">
            <a:spLocks/>
          </p:cNvSpPr>
          <p:nvPr/>
        </p:nvSpPr>
        <p:spPr>
          <a:xfrm>
            <a:off x="9205915" y="1981200"/>
            <a:ext cx="7253286" cy="615245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lvl1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hangingPunct="1"/>
            <a:r>
              <a:rPr lang="en-US" b="1" dirty="0">
                <a:solidFill>
                  <a:srgbClr val="000000"/>
                </a:solidFill>
              </a:rPr>
              <a:t>What is “participation” in this context?</a:t>
            </a:r>
            <a:endParaRPr lang="en-US" dirty="0">
              <a:solidFill>
                <a:srgbClr val="000000"/>
              </a:solidFill>
            </a:endParaRPr>
          </a:p>
          <a:p>
            <a:pPr hangingPunct="1"/>
            <a:r>
              <a:rPr lang="en-GB" dirty="0"/>
              <a:t>The involvement of communities affected by crisis in one or more phases of a humanitarian project or programme.</a:t>
            </a:r>
            <a:endParaRPr lang="en-US" dirty="0"/>
          </a:p>
        </p:txBody>
      </p:sp>
    </p:spTree>
    <p:extLst>
      <p:ext uri="{BB962C8B-B14F-4D97-AF65-F5344CB8AC3E}">
        <p14:creationId xmlns:p14="http://schemas.microsoft.com/office/powerpoint/2010/main" val="25938511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5EF4A-A0B3-488F-AC4B-3A7E3AE39740}"/>
              </a:ext>
            </a:extLst>
          </p:cNvPr>
          <p:cNvSpPr>
            <a:spLocks noGrp="1"/>
          </p:cNvSpPr>
          <p:nvPr>
            <p:ph type="title"/>
          </p:nvPr>
        </p:nvSpPr>
        <p:spPr/>
        <p:txBody>
          <a:bodyPr/>
          <a:lstStyle/>
          <a:p>
            <a:r>
              <a:rPr lang="en-GB" dirty="0">
                <a:solidFill>
                  <a:srgbClr val="000000"/>
                </a:solidFill>
              </a:rPr>
              <a:t>Participation typology</a:t>
            </a:r>
          </a:p>
        </p:txBody>
      </p:sp>
      <p:sp>
        <p:nvSpPr>
          <p:cNvPr id="3" name="Text Placeholder 2">
            <a:extLst>
              <a:ext uri="{FF2B5EF4-FFF2-40B4-BE49-F238E27FC236}">
                <a16:creationId xmlns:a16="http://schemas.microsoft.com/office/drawing/2014/main" id="{783D433D-6B5E-4041-BABC-A9764303EBA6}"/>
              </a:ext>
            </a:extLst>
          </p:cNvPr>
          <p:cNvSpPr>
            <a:spLocks noGrp="1"/>
          </p:cNvSpPr>
          <p:nvPr>
            <p:ph type="body" sz="half" idx="1"/>
          </p:nvPr>
        </p:nvSpPr>
        <p:spPr>
          <a:xfrm>
            <a:off x="1231991" y="1585668"/>
            <a:ext cx="13953493" cy="6923314"/>
          </a:xfrm>
        </p:spPr>
        <p:txBody>
          <a:bodyPr>
            <a:normAutofit fontScale="70000" lnSpcReduction="20000"/>
          </a:bodyPr>
          <a:lstStyle/>
          <a:p>
            <a:r>
              <a:rPr lang="en-GB" b="1" dirty="0">
                <a:solidFill>
                  <a:srgbClr val="000000"/>
                </a:solidFill>
              </a:rPr>
              <a:t>Passive</a:t>
            </a:r>
            <a:r>
              <a:rPr lang="en-GB" dirty="0">
                <a:solidFill>
                  <a:srgbClr val="000000"/>
                </a:solidFill>
              </a:rPr>
              <a:t>: The affected population is informed of what is going to happen or what has occurred.</a:t>
            </a:r>
          </a:p>
          <a:p>
            <a:r>
              <a:rPr lang="en-GB" b="1" dirty="0">
                <a:solidFill>
                  <a:srgbClr val="000000"/>
                </a:solidFill>
              </a:rPr>
              <a:t>Information supply</a:t>
            </a:r>
            <a:r>
              <a:rPr lang="en-GB" dirty="0">
                <a:solidFill>
                  <a:srgbClr val="000000"/>
                </a:solidFill>
              </a:rPr>
              <a:t>: The affected population provides information in response to questions.</a:t>
            </a:r>
          </a:p>
          <a:p>
            <a:r>
              <a:rPr lang="en-GB" b="1" dirty="0">
                <a:solidFill>
                  <a:srgbClr val="000000"/>
                </a:solidFill>
              </a:rPr>
              <a:t>Consultation</a:t>
            </a:r>
            <a:r>
              <a:rPr lang="en-GB" dirty="0">
                <a:solidFill>
                  <a:srgbClr val="000000"/>
                </a:solidFill>
              </a:rPr>
              <a:t>: The affected population is asked for its perspective on a given subject.</a:t>
            </a:r>
          </a:p>
          <a:p>
            <a:r>
              <a:rPr lang="en-GB" b="1" dirty="0">
                <a:solidFill>
                  <a:srgbClr val="000000"/>
                </a:solidFill>
              </a:rPr>
              <a:t>Material incentives</a:t>
            </a:r>
            <a:r>
              <a:rPr lang="en-GB" dirty="0">
                <a:solidFill>
                  <a:srgbClr val="000000"/>
                </a:solidFill>
              </a:rPr>
              <a:t>: The affected population supplies some of the materials and/or labour needed to conduct an operation in exchange for payment in cash, vouchers or in-kind.</a:t>
            </a:r>
          </a:p>
          <a:p>
            <a:r>
              <a:rPr lang="en-GB" b="1" dirty="0">
                <a:solidFill>
                  <a:srgbClr val="000000"/>
                </a:solidFill>
              </a:rPr>
              <a:t>Interactive</a:t>
            </a:r>
            <a:r>
              <a:rPr lang="en-GB" dirty="0">
                <a:solidFill>
                  <a:srgbClr val="000000"/>
                </a:solidFill>
              </a:rPr>
              <a:t>: The affected population participates in the analysis of needs and in programme conception, and has decision-making powers.</a:t>
            </a:r>
          </a:p>
          <a:p>
            <a:r>
              <a:rPr lang="en-GB" b="1" dirty="0">
                <a:solidFill>
                  <a:srgbClr val="000000"/>
                </a:solidFill>
              </a:rPr>
              <a:t>Local initiatives</a:t>
            </a:r>
            <a:r>
              <a:rPr lang="en-GB" dirty="0">
                <a:solidFill>
                  <a:srgbClr val="000000"/>
                </a:solidFill>
              </a:rPr>
              <a:t>: The affected population takes the initiative, acting independently of external organisations or institutions, though it may call on external bodies to support its initiatives.</a:t>
            </a:r>
          </a:p>
          <a:p>
            <a:endParaRPr lang="en-GB" dirty="0">
              <a:solidFill>
                <a:srgbClr val="000000"/>
              </a:solidFill>
            </a:endParaRPr>
          </a:p>
          <a:p>
            <a:endParaRPr lang="en-GB" dirty="0">
              <a:solidFill>
                <a:srgbClr val="000000"/>
              </a:solidFill>
            </a:endParaRPr>
          </a:p>
        </p:txBody>
      </p:sp>
      <p:sp>
        <p:nvSpPr>
          <p:cNvPr id="4" name="Slide Number Placeholder 3">
            <a:extLst>
              <a:ext uri="{FF2B5EF4-FFF2-40B4-BE49-F238E27FC236}">
                <a16:creationId xmlns:a16="http://schemas.microsoft.com/office/drawing/2014/main" id="{528F2919-D9B0-4E34-A888-1F925B7BA590}"/>
              </a:ext>
            </a:extLst>
          </p:cNvPr>
          <p:cNvSpPr>
            <a:spLocks noGrp="1"/>
          </p:cNvSpPr>
          <p:nvPr>
            <p:ph type="sldNum" sz="quarter" idx="2"/>
          </p:nvPr>
        </p:nvSpPr>
        <p:spPr/>
        <p:txBody>
          <a:bodyPr/>
          <a:lstStyle/>
          <a:p>
            <a:fld id="{86CB4B4D-7CA3-9044-876B-883B54F8677D}" type="slidenum">
              <a:rPr lang="en-US" smtClean="0"/>
              <a:t>18</a:t>
            </a:fld>
            <a:endParaRPr lang="en-US" dirty="0"/>
          </a:p>
        </p:txBody>
      </p:sp>
    </p:spTree>
    <p:extLst>
      <p:ext uri="{BB962C8B-B14F-4D97-AF65-F5344CB8AC3E}">
        <p14:creationId xmlns:p14="http://schemas.microsoft.com/office/powerpoint/2010/main" val="24468808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6F14DB6-7D97-42CF-8B0C-399E84AA877A}"/>
              </a:ext>
            </a:extLst>
          </p:cNvPr>
          <p:cNvSpPr>
            <a:spLocks noGrp="1"/>
          </p:cNvSpPr>
          <p:nvPr>
            <p:ph type="sldNum" sz="quarter" idx="2"/>
          </p:nvPr>
        </p:nvSpPr>
        <p:spPr/>
        <p:txBody>
          <a:bodyPr/>
          <a:lstStyle/>
          <a:p>
            <a:fld id="{86CB4B4D-7CA3-9044-876B-883B54F8677D}" type="slidenum">
              <a:rPr lang="en-US" smtClean="0"/>
              <a:t>19</a:t>
            </a:fld>
            <a:endParaRPr lang="en-US" dirty="0"/>
          </a:p>
        </p:txBody>
      </p:sp>
      <p:pic>
        <p:nvPicPr>
          <p:cNvPr id="5" name="Picture 4">
            <a:extLst>
              <a:ext uri="{FF2B5EF4-FFF2-40B4-BE49-F238E27FC236}">
                <a16:creationId xmlns:a16="http://schemas.microsoft.com/office/drawing/2014/main" id="{C88388B4-DAE0-4325-A002-1A1CEFA77DF4}"/>
              </a:ext>
            </a:extLst>
          </p:cNvPr>
          <p:cNvPicPr/>
          <p:nvPr/>
        </p:nvPicPr>
        <p:blipFill rotWithShape="1">
          <a:blip r:embed="rId3" cstate="print">
            <a:extLst>
              <a:ext uri="{28A0092B-C50C-407E-A947-70E740481C1C}">
                <a14:useLocalDpi xmlns:a14="http://schemas.microsoft.com/office/drawing/2010/main"/>
              </a:ext>
            </a:extLst>
          </a:blip>
          <a:srcRect/>
          <a:stretch/>
        </p:blipFill>
        <p:spPr>
          <a:xfrm>
            <a:off x="7045036" y="276445"/>
            <a:ext cx="10295228" cy="9199482"/>
          </a:xfrm>
          <a:prstGeom prst="rect">
            <a:avLst/>
          </a:prstGeom>
        </p:spPr>
      </p:pic>
      <p:sp>
        <p:nvSpPr>
          <p:cNvPr id="2" name="Title 1">
            <a:extLst>
              <a:ext uri="{FF2B5EF4-FFF2-40B4-BE49-F238E27FC236}">
                <a16:creationId xmlns:a16="http://schemas.microsoft.com/office/drawing/2014/main" id="{3967CD6E-4A24-48AE-8DA1-117208D9C0D4}"/>
              </a:ext>
            </a:extLst>
          </p:cNvPr>
          <p:cNvSpPr>
            <a:spLocks noGrp="1"/>
          </p:cNvSpPr>
          <p:nvPr>
            <p:ph type="title"/>
          </p:nvPr>
        </p:nvSpPr>
        <p:spPr>
          <a:xfrm>
            <a:off x="999490" y="901695"/>
            <a:ext cx="7670641" cy="6808359"/>
          </a:xfrm>
        </p:spPr>
        <p:txBody>
          <a:bodyPr>
            <a:normAutofit/>
          </a:bodyPr>
          <a:lstStyle/>
          <a:p>
            <a:r>
              <a:rPr lang="en-US" dirty="0">
                <a:solidFill>
                  <a:srgbClr val="000000"/>
                </a:solidFill>
              </a:rPr>
              <a:t>It’s all in the Core Humanitarian Standard</a:t>
            </a:r>
          </a:p>
        </p:txBody>
      </p:sp>
    </p:spTree>
    <p:extLst>
      <p:ext uri="{BB962C8B-B14F-4D97-AF65-F5344CB8AC3E}">
        <p14:creationId xmlns:p14="http://schemas.microsoft.com/office/powerpoint/2010/main" val="106690874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7C47E-575F-4033-859B-E35C892D0779}"/>
              </a:ext>
            </a:extLst>
          </p:cNvPr>
          <p:cNvSpPr>
            <a:spLocks noGrp="1"/>
          </p:cNvSpPr>
          <p:nvPr>
            <p:ph type="title"/>
          </p:nvPr>
        </p:nvSpPr>
        <p:spPr>
          <a:xfrm>
            <a:off x="6568429" y="990871"/>
            <a:ext cx="9302942" cy="1130300"/>
          </a:xfrm>
        </p:spPr>
        <p:txBody>
          <a:bodyPr>
            <a:noAutofit/>
          </a:bodyPr>
          <a:lstStyle/>
          <a:p>
            <a:r>
              <a:rPr lang="en-US" sz="4400" dirty="0">
                <a:solidFill>
                  <a:srgbClr val="000000"/>
                </a:solidFill>
              </a:rPr>
              <a:t>By the end of this session you will be able to:</a:t>
            </a:r>
          </a:p>
        </p:txBody>
      </p:sp>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824733" y="3092492"/>
            <a:ext cx="9518732" cy="4831360"/>
          </a:xfrm>
        </p:spPr>
        <p:txBody>
          <a:bodyPr>
            <a:normAutofit fontScale="92500"/>
          </a:bodyPr>
          <a:lstStyle/>
          <a:p>
            <a:r>
              <a:rPr lang="en-US" dirty="0">
                <a:solidFill>
                  <a:srgbClr val="000000"/>
                </a:solidFill>
              </a:rPr>
              <a:t>Locate and apply the nine commitments of the Core Humanitarian Standard (CHS) to your own work</a:t>
            </a:r>
          </a:p>
          <a:p>
            <a:r>
              <a:rPr lang="en-US" dirty="0">
                <a:solidFill>
                  <a:srgbClr val="000000"/>
                </a:solidFill>
              </a:rPr>
              <a:t>Identify challenges to humanitarians in meeting the commitments of the CHS and propose ways to overcome them</a:t>
            </a:r>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p:txBody>
          <a:bodyPr/>
          <a:lstStyle/>
          <a:p>
            <a:fld id="{86CB4B4D-7CA3-9044-876B-883B54F8677D}" type="slidenum">
              <a:rPr lang="en-US" smtClean="0"/>
              <a:pPr/>
              <a:t>2</a:t>
            </a:fld>
            <a:endParaRPr lang="en-US" dirty="0"/>
          </a:p>
        </p:txBody>
      </p:sp>
    </p:spTree>
    <p:extLst>
      <p:ext uri="{BB962C8B-B14F-4D97-AF65-F5344CB8AC3E}">
        <p14:creationId xmlns:p14="http://schemas.microsoft.com/office/powerpoint/2010/main" val="15425651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1D4F9-28E1-41B9-815A-25F80D4EFFCE}"/>
              </a:ext>
            </a:extLst>
          </p:cNvPr>
          <p:cNvSpPr>
            <a:spLocks noGrp="1"/>
          </p:cNvSpPr>
          <p:nvPr>
            <p:ph type="title"/>
          </p:nvPr>
        </p:nvSpPr>
        <p:spPr>
          <a:xfrm>
            <a:off x="396511" y="26900"/>
            <a:ext cx="16943752" cy="2159000"/>
          </a:xfrm>
        </p:spPr>
        <p:txBody>
          <a:bodyPr/>
          <a:lstStyle/>
          <a:p>
            <a:r>
              <a:rPr lang="en-US" dirty="0">
                <a:solidFill>
                  <a:srgbClr val="000000"/>
                </a:solidFill>
              </a:rPr>
              <a:t>What is the Core Humanitarian Standard?</a:t>
            </a:r>
          </a:p>
        </p:txBody>
      </p:sp>
      <p:sp>
        <p:nvSpPr>
          <p:cNvPr id="3" name="Text Placeholder 2">
            <a:extLst>
              <a:ext uri="{FF2B5EF4-FFF2-40B4-BE49-F238E27FC236}">
                <a16:creationId xmlns:a16="http://schemas.microsoft.com/office/drawing/2014/main" id="{C589F616-935A-4124-B989-8369622ACAB3}"/>
              </a:ext>
            </a:extLst>
          </p:cNvPr>
          <p:cNvSpPr>
            <a:spLocks noGrp="1"/>
          </p:cNvSpPr>
          <p:nvPr>
            <p:ph type="body" idx="1"/>
          </p:nvPr>
        </p:nvSpPr>
        <p:spPr>
          <a:xfrm>
            <a:off x="1270038" y="2671481"/>
            <a:ext cx="14800185" cy="6114277"/>
          </a:xfrm>
        </p:spPr>
        <p:txBody>
          <a:bodyPr>
            <a:normAutofit/>
          </a:bodyPr>
          <a:lstStyle/>
          <a:p>
            <a:r>
              <a:rPr lang="en-GB" dirty="0"/>
              <a:t>A voluntary standard with measurable indicators that facilitates greater accountability to communities and people affected by crisis, staff, donors, governments, and other stakeholders. </a:t>
            </a:r>
          </a:p>
          <a:p>
            <a:r>
              <a:rPr lang="en-GB" dirty="0"/>
              <a:t>It applies throughout the programme cycle at all phases of a humanitarian response.</a:t>
            </a:r>
          </a:p>
        </p:txBody>
      </p:sp>
      <p:sp>
        <p:nvSpPr>
          <p:cNvPr id="4" name="Slide Number Placeholder 3">
            <a:extLst>
              <a:ext uri="{FF2B5EF4-FFF2-40B4-BE49-F238E27FC236}">
                <a16:creationId xmlns:a16="http://schemas.microsoft.com/office/drawing/2014/main" id="{E81F2FD1-54AC-4963-8F10-DD29AF35CE0A}"/>
              </a:ext>
            </a:extLst>
          </p:cNvPr>
          <p:cNvSpPr>
            <a:spLocks noGrp="1"/>
          </p:cNvSpPr>
          <p:nvPr>
            <p:ph type="sldNum" sz="quarter" idx="2"/>
          </p:nvPr>
        </p:nvSpPr>
        <p:spPr/>
        <p:txBody>
          <a:bodyPr/>
          <a:lstStyle/>
          <a:p>
            <a:fld id="{86CB4B4D-7CA3-9044-876B-883B54F8677D}" type="slidenum">
              <a:rPr lang="en-US" smtClean="0"/>
              <a:pPr/>
              <a:t>3</a:t>
            </a:fld>
            <a:endParaRPr lang="en-US" dirty="0"/>
          </a:p>
        </p:txBody>
      </p:sp>
    </p:spTree>
    <p:extLst>
      <p:ext uri="{BB962C8B-B14F-4D97-AF65-F5344CB8AC3E}">
        <p14:creationId xmlns:p14="http://schemas.microsoft.com/office/powerpoint/2010/main" val="31440035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B33E1-AE6B-4E74-BE45-5D631D4E64CB}"/>
              </a:ext>
            </a:extLst>
          </p:cNvPr>
          <p:cNvSpPr>
            <a:spLocks noGrp="1"/>
          </p:cNvSpPr>
          <p:nvPr>
            <p:ph type="title"/>
          </p:nvPr>
        </p:nvSpPr>
        <p:spPr/>
        <p:txBody>
          <a:bodyPr/>
          <a:lstStyle/>
          <a:p>
            <a:r>
              <a:rPr lang="en-US" dirty="0">
                <a:solidFill>
                  <a:srgbClr val="000000"/>
                </a:solidFill>
              </a:rPr>
              <a:t>A unique process</a:t>
            </a:r>
          </a:p>
        </p:txBody>
      </p:sp>
      <p:sp>
        <p:nvSpPr>
          <p:cNvPr id="3" name="Text Placeholder 2">
            <a:extLst>
              <a:ext uri="{FF2B5EF4-FFF2-40B4-BE49-F238E27FC236}">
                <a16:creationId xmlns:a16="http://schemas.microsoft.com/office/drawing/2014/main" id="{737C9E75-6A1D-47B2-A0E0-8B8043457DC0}"/>
              </a:ext>
            </a:extLst>
          </p:cNvPr>
          <p:cNvSpPr>
            <a:spLocks noGrp="1"/>
          </p:cNvSpPr>
          <p:nvPr>
            <p:ph type="body" sz="half" idx="1"/>
          </p:nvPr>
        </p:nvSpPr>
        <p:spPr>
          <a:xfrm>
            <a:off x="1231991" y="1788937"/>
            <a:ext cx="15597912" cy="6883405"/>
          </a:xfrm>
        </p:spPr>
        <p:txBody>
          <a:bodyPr>
            <a:normAutofit/>
          </a:bodyPr>
          <a:lstStyle/>
          <a:p>
            <a:r>
              <a:rPr lang="en-US" dirty="0"/>
              <a:t>The </a:t>
            </a:r>
            <a:r>
              <a:rPr lang="en-US" b="1" dirty="0"/>
              <a:t>CHS</a:t>
            </a:r>
            <a:r>
              <a:rPr lang="en-US" dirty="0"/>
              <a:t> is the result of collective effort by:</a:t>
            </a:r>
          </a:p>
          <a:p>
            <a:pPr marL="1268413" lvl="4" indent="-571500">
              <a:buFont typeface="Arial" panose="020B0604020202020204" pitchFamily="34" charset="0"/>
              <a:buChar char="•"/>
            </a:pPr>
            <a:r>
              <a:rPr lang="en-US" dirty="0"/>
              <a:t>Sphere;</a:t>
            </a:r>
          </a:p>
          <a:p>
            <a:pPr marL="1268413" lvl="4" indent="-571500">
              <a:buFont typeface="Arial" panose="020B0604020202020204" pitchFamily="34" charset="0"/>
              <a:buChar char="•"/>
            </a:pPr>
            <a:r>
              <a:rPr lang="en-US" sz="4300" dirty="0"/>
              <a:t>Humanitarian Accountability</a:t>
            </a:r>
            <a:r>
              <a:rPr lang="en-US" dirty="0"/>
              <a:t> Partnership (HAP);</a:t>
            </a:r>
          </a:p>
          <a:p>
            <a:pPr marL="1268413" lvl="4" indent="-571500">
              <a:buFont typeface="Arial" panose="020B0604020202020204" pitchFamily="34" charset="0"/>
              <a:buChar char="•"/>
            </a:pPr>
            <a:r>
              <a:rPr lang="en-US" dirty="0"/>
              <a:t>People in Aid; and</a:t>
            </a:r>
          </a:p>
          <a:p>
            <a:pPr marL="1268413" lvl="4" indent="-571500">
              <a:buFont typeface="Arial" panose="020B0604020202020204" pitchFamily="34" charset="0"/>
              <a:buChar char="•"/>
            </a:pPr>
            <a:r>
              <a:rPr lang="en-US" dirty="0"/>
              <a:t>Groupe URD.</a:t>
            </a:r>
          </a:p>
          <a:p>
            <a:r>
              <a:rPr lang="en-US" dirty="0"/>
              <a:t>It is jointly managed by Sphere, the CHS Alliance, and Groupe URD. </a:t>
            </a:r>
          </a:p>
        </p:txBody>
      </p:sp>
      <p:sp>
        <p:nvSpPr>
          <p:cNvPr id="4" name="Slide Number Placeholder 3">
            <a:extLst>
              <a:ext uri="{FF2B5EF4-FFF2-40B4-BE49-F238E27FC236}">
                <a16:creationId xmlns:a16="http://schemas.microsoft.com/office/drawing/2014/main" id="{F677BA74-CD7F-42CD-9DA6-EB61E4FF69B9}"/>
              </a:ext>
            </a:extLst>
          </p:cNvPr>
          <p:cNvSpPr>
            <a:spLocks noGrp="1"/>
          </p:cNvSpPr>
          <p:nvPr>
            <p:ph type="sldNum" sz="quarter" idx="2"/>
          </p:nvPr>
        </p:nvSpPr>
        <p:spPr/>
        <p:txBody>
          <a:bodyPr/>
          <a:lstStyle/>
          <a:p>
            <a:fld id="{86CB4B4D-7CA3-9044-876B-883B54F8677D}" type="slidenum">
              <a:rPr lang="en-US" smtClean="0"/>
              <a:t>4</a:t>
            </a:fld>
            <a:endParaRPr lang="en-US" dirty="0"/>
          </a:p>
        </p:txBody>
      </p:sp>
    </p:spTree>
    <p:extLst>
      <p:ext uri="{BB962C8B-B14F-4D97-AF65-F5344CB8AC3E}">
        <p14:creationId xmlns:p14="http://schemas.microsoft.com/office/powerpoint/2010/main" val="30201867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1CA6A-D144-495A-AD3F-22F4D59E9638}"/>
              </a:ext>
            </a:extLst>
          </p:cNvPr>
          <p:cNvSpPr>
            <a:spLocks noGrp="1"/>
          </p:cNvSpPr>
          <p:nvPr>
            <p:ph type="title"/>
          </p:nvPr>
        </p:nvSpPr>
        <p:spPr/>
        <p:txBody>
          <a:bodyPr/>
          <a:lstStyle/>
          <a:p>
            <a:r>
              <a:rPr lang="en-US" dirty="0">
                <a:solidFill>
                  <a:srgbClr val="000000"/>
                </a:solidFill>
              </a:rPr>
              <a:t>A unique structure</a:t>
            </a:r>
          </a:p>
        </p:txBody>
      </p:sp>
      <p:sp>
        <p:nvSpPr>
          <p:cNvPr id="3" name="Text Placeholder 2">
            <a:extLst>
              <a:ext uri="{FF2B5EF4-FFF2-40B4-BE49-F238E27FC236}">
                <a16:creationId xmlns:a16="http://schemas.microsoft.com/office/drawing/2014/main" id="{B05D13D5-F84E-4AE8-9321-B49623192DED}"/>
              </a:ext>
            </a:extLst>
          </p:cNvPr>
          <p:cNvSpPr>
            <a:spLocks noGrp="1"/>
          </p:cNvSpPr>
          <p:nvPr>
            <p:ph type="body" sz="half" idx="1"/>
          </p:nvPr>
        </p:nvSpPr>
        <p:spPr>
          <a:xfrm>
            <a:off x="1190428" y="1372752"/>
            <a:ext cx="12731603" cy="7008095"/>
          </a:xfrm>
        </p:spPr>
        <p:txBody>
          <a:bodyPr>
            <a:normAutofit fontScale="92500" lnSpcReduction="10000"/>
          </a:bodyPr>
          <a:lstStyle/>
          <a:p>
            <a:pPr marL="571500" indent="-571500">
              <a:buFont typeface="Arial" panose="020B0604020202020204" pitchFamily="34" charset="0"/>
              <a:buChar char="•"/>
            </a:pPr>
            <a:r>
              <a:rPr lang="en-GB" b="1" dirty="0"/>
              <a:t>Commitments and criteria: </a:t>
            </a:r>
            <a:r>
              <a:rPr lang="en-GB" dirty="0"/>
              <a:t>nine pairs</a:t>
            </a:r>
          </a:p>
          <a:p>
            <a:pPr marL="571500" indent="-571500">
              <a:buFont typeface="Arial" panose="020B0604020202020204" pitchFamily="34" charset="0"/>
              <a:buChar char="•"/>
            </a:pPr>
            <a:r>
              <a:rPr lang="en-GB" b="1" dirty="0"/>
              <a:t>Performance indicators: </a:t>
            </a:r>
            <a:br>
              <a:rPr lang="en-GB" dirty="0"/>
            </a:br>
            <a:r>
              <a:rPr lang="en-GB" dirty="0"/>
              <a:t>measure progress in meeting each commitment</a:t>
            </a:r>
          </a:p>
          <a:p>
            <a:pPr marL="571500" indent="-571500">
              <a:buFont typeface="Arial" panose="020B0604020202020204" pitchFamily="34" charset="0"/>
              <a:buChar char="•"/>
            </a:pPr>
            <a:r>
              <a:rPr lang="en-GB" b="1" dirty="0"/>
              <a:t>Key actions:</a:t>
            </a:r>
            <a:r>
              <a:rPr lang="en-GB" dirty="0"/>
              <a:t> guidance for staff</a:t>
            </a:r>
          </a:p>
          <a:p>
            <a:pPr marL="571500" indent="-571500">
              <a:buFont typeface="Arial" panose="020B0604020202020204" pitchFamily="34" charset="0"/>
              <a:buChar char="•"/>
            </a:pPr>
            <a:r>
              <a:rPr lang="en-GB" b="1" dirty="0"/>
              <a:t>Organisational responsibilities:</a:t>
            </a:r>
            <a:r>
              <a:rPr lang="en-GB" dirty="0"/>
              <a:t> </a:t>
            </a:r>
            <a:br>
              <a:rPr lang="en-GB" dirty="0"/>
            </a:br>
            <a:r>
              <a:rPr lang="en-GB" dirty="0"/>
              <a:t>guidance for management</a:t>
            </a:r>
          </a:p>
          <a:p>
            <a:pPr marL="571500" indent="-571500">
              <a:buFont typeface="Arial" panose="020B0604020202020204" pitchFamily="34" charset="0"/>
              <a:buChar char="•"/>
            </a:pPr>
            <a:r>
              <a:rPr lang="en-GB" b="1" dirty="0"/>
              <a:t>Guidance notes:</a:t>
            </a:r>
            <a:br>
              <a:rPr lang="en-GB" dirty="0"/>
            </a:br>
            <a:r>
              <a:rPr lang="en-GB" dirty="0"/>
              <a:t>examples and additional information</a:t>
            </a:r>
          </a:p>
          <a:p>
            <a:pPr marL="571500" indent="-571500">
              <a:buFont typeface="Arial" panose="020B0604020202020204" pitchFamily="34" charset="0"/>
              <a:buChar char="•"/>
            </a:pPr>
            <a:r>
              <a:rPr lang="en-GB" b="1" i="1" dirty="0"/>
              <a:t>Guiding questions: </a:t>
            </a:r>
            <a:r>
              <a:rPr lang="en-GB" i="1" dirty="0"/>
              <a:t>related to organisational </a:t>
            </a:r>
            <a:br>
              <a:rPr lang="en-GB" i="1" dirty="0"/>
            </a:br>
            <a:r>
              <a:rPr lang="en-GB" i="1" dirty="0"/>
              <a:t>responsibilities and key actions (online only)</a:t>
            </a:r>
          </a:p>
        </p:txBody>
      </p:sp>
      <p:sp>
        <p:nvSpPr>
          <p:cNvPr id="4" name="Slide Number Placeholder 3">
            <a:extLst>
              <a:ext uri="{FF2B5EF4-FFF2-40B4-BE49-F238E27FC236}">
                <a16:creationId xmlns:a16="http://schemas.microsoft.com/office/drawing/2014/main" id="{043E26AC-BAED-4CDA-88CE-33978264A228}"/>
              </a:ext>
            </a:extLst>
          </p:cNvPr>
          <p:cNvSpPr>
            <a:spLocks noGrp="1"/>
          </p:cNvSpPr>
          <p:nvPr>
            <p:ph type="sldNum" sz="quarter" idx="2"/>
          </p:nvPr>
        </p:nvSpPr>
        <p:spPr/>
        <p:txBody>
          <a:bodyPr/>
          <a:lstStyle/>
          <a:p>
            <a:fld id="{86CB4B4D-7CA3-9044-876B-883B54F8677D}" type="slidenum">
              <a:rPr lang="en-US" smtClean="0"/>
              <a:t>5</a:t>
            </a:fld>
            <a:endParaRPr lang="en-US" dirty="0"/>
          </a:p>
        </p:txBody>
      </p:sp>
      <p:pic>
        <p:nvPicPr>
          <p:cNvPr id="5" name="Picture 2" descr="Image result for 2018 SPhere HAndbook">
            <a:extLst>
              <a:ext uri="{FF2B5EF4-FFF2-40B4-BE49-F238E27FC236}">
                <a16:creationId xmlns:a16="http://schemas.microsoft.com/office/drawing/2014/main" id="{757B17EC-349A-48BF-9949-5328602CCEB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922031" y="5087309"/>
            <a:ext cx="1913713" cy="2761355"/>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7F1CDA0-FDA9-4D9A-8A85-00D8992C13A7}"/>
              </a:ext>
            </a:extLst>
          </p:cNvPr>
          <p:cNvSpPr txBox="1"/>
          <p:nvPr/>
        </p:nvSpPr>
        <p:spPr>
          <a:xfrm>
            <a:off x="13462228" y="8221887"/>
            <a:ext cx="2878993"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See page 53</a:t>
            </a:r>
          </a:p>
        </p:txBody>
      </p:sp>
    </p:spTree>
    <p:extLst>
      <p:ext uri="{BB962C8B-B14F-4D97-AF65-F5344CB8AC3E}">
        <p14:creationId xmlns:p14="http://schemas.microsoft.com/office/powerpoint/2010/main" val="367952035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Online Media 3" title="Introduction to the Core Humanitarian Standard (CHS) with English Subtitle">
            <a:hlinkClick r:id="" action="ppaction://media"/>
            <a:extLst>
              <a:ext uri="{FF2B5EF4-FFF2-40B4-BE49-F238E27FC236}">
                <a16:creationId xmlns:a16="http://schemas.microsoft.com/office/drawing/2014/main" id="{D6F28A14-4963-4DF2-9D93-98E5B3D0B087}"/>
              </a:ext>
            </a:extLst>
          </p:cNvPr>
          <p:cNvPicPr>
            <a:picLocks noRot="1" noChangeAspect="1"/>
          </p:cNvPicPr>
          <p:nvPr>
            <a:videoFile r:link="rId1"/>
          </p:nvPr>
        </p:nvPicPr>
        <p:blipFill>
          <a:blip r:embed="rId4"/>
          <a:stretch>
            <a:fillRect/>
          </a:stretch>
        </p:blipFill>
        <p:spPr>
          <a:xfrm>
            <a:off x="1269979" y="1064466"/>
            <a:ext cx="14800303" cy="8325170"/>
          </a:xfrm>
          <a:prstGeom prst="rect">
            <a:avLst/>
          </a:prstGeom>
        </p:spPr>
      </p:pic>
      <p:sp>
        <p:nvSpPr>
          <p:cNvPr id="2" name="Title 1">
            <a:extLst>
              <a:ext uri="{FF2B5EF4-FFF2-40B4-BE49-F238E27FC236}">
                <a16:creationId xmlns:a16="http://schemas.microsoft.com/office/drawing/2014/main" id="{691CDCC7-6121-4ABA-9B6E-1D1B2EB10C87}"/>
              </a:ext>
            </a:extLst>
          </p:cNvPr>
          <p:cNvSpPr>
            <a:spLocks noGrp="1"/>
          </p:cNvSpPr>
          <p:nvPr>
            <p:ph type="title"/>
          </p:nvPr>
        </p:nvSpPr>
        <p:spPr>
          <a:xfrm>
            <a:off x="408157" y="61756"/>
            <a:ext cx="13953493" cy="1130300"/>
          </a:xfrm>
        </p:spPr>
        <p:txBody>
          <a:bodyPr/>
          <a:lstStyle/>
          <a:p>
            <a:r>
              <a:rPr lang="en-US" dirty="0">
                <a:solidFill>
                  <a:srgbClr val="000000"/>
                </a:solidFill>
              </a:rPr>
              <a:t>An overview</a:t>
            </a:r>
          </a:p>
        </p:txBody>
      </p:sp>
    </p:spTree>
    <p:extLst>
      <p:ext uri="{BB962C8B-B14F-4D97-AF65-F5344CB8AC3E}">
        <p14:creationId xmlns:p14="http://schemas.microsoft.com/office/powerpoint/2010/main" val="14850144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11D8CC-E34B-4C2B-A8F1-FA47B56860F3}"/>
              </a:ext>
            </a:extLst>
          </p:cNvPr>
          <p:cNvPicPr/>
          <p:nvPr/>
        </p:nvPicPr>
        <p:blipFill rotWithShape="1">
          <a:blip r:embed="rId3" cstate="print">
            <a:extLst>
              <a:ext uri="{28A0092B-C50C-407E-A947-70E740481C1C}">
                <a14:useLocalDpi xmlns:a14="http://schemas.microsoft.com/office/drawing/2010/main"/>
              </a:ext>
            </a:extLst>
          </a:blip>
          <a:srcRect/>
          <a:stretch/>
        </p:blipFill>
        <p:spPr>
          <a:xfrm>
            <a:off x="7411452" y="334460"/>
            <a:ext cx="9928811" cy="9079833"/>
          </a:xfrm>
          <a:prstGeom prst="rect">
            <a:avLst/>
          </a:prstGeom>
        </p:spPr>
      </p:pic>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a:xfrm>
            <a:off x="392705" y="70423"/>
            <a:ext cx="10616672" cy="1130300"/>
          </a:xfrm>
        </p:spPr>
        <p:txBody>
          <a:bodyPr/>
          <a:lstStyle/>
          <a:p>
            <a:r>
              <a:rPr lang="en-US" dirty="0">
                <a:solidFill>
                  <a:srgbClr val="000000"/>
                </a:solidFill>
              </a:rPr>
              <a:t>The nine commitments</a:t>
            </a:r>
          </a:p>
        </p:txBody>
      </p:sp>
      <p:sp>
        <p:nvSpPr>
          <p:cNvPr id="6" name="Text Placeholder 5">
            <a:extLst>
              <a:ext uri="{FF2B5EF4-FFF2-40B4-BE49-F238E27FC236}">
                <a16:creationId xmlns:a16="http://schemas.microsoft.com/office/drawing/2014/main" id="{C1406888-9FEC-4C12-BC7A-560722239D95}"/>
              </a:ext>
            </a:extLst>
          </p:cNvPr>
          <p:cNvSpPr>
            <a:spLocks noGrp="1"/>
          </p:cNvSpPr>
          <p:nvPr>
            <p:ph type="body" sz="half" idx="1"/>
          </p:nvPr>
        </p:nvSpPr>
        <p:spPr>
          <a:xfrm>
            <a:off x="566973" y="1499266"/>
            <a:ext cx="7293659" cy="6800757"/>
          </a:xfrm>
        </p:spPr>
        <p:txBody>
          <a:bodyPr>
            <a:normAutofit/>
          </a:bodyPr>
          <a:lstStyle/>
          <a:p>
            <a:r>
              <a:rPr lang="en-GB" b="1" dirty="0"/>
              <a:t>The CHS on Quality and Accountability </a:t>
            </a:r>
            <a:r>
              <a:rPr lang="en-GB" dirty="0"/>
              <a:t>sets out nine commitments that organisations and individuals involved in humanitarian response can use to improve the quality and effectiveness of the assistance they provide.</a:t>
            </a:r>
          </a:p>
          <a:p>
            <a:r>
              <a:rPr lang="en-GB" dirty="0"/>
              <a:t>(see page 50)</a:t>
            </a:r>
          </a:p>
        </p:txBody>
      </p:sp>
      <p:sp>
        <p:nvSpPr>
          <p:cNvPr id="4" name="Slide Number Placeholder 3">
            <a:extLst>
              <a:ext uri="{FF2B5EF4-FFF2-40B4-BE49-F238E27FC236}">
                <a16:creationId xmlns:a16="http://schemas.microsoft.com/office/drawing/2014/main" id="{2C44C3D0-D999-4755-9C95-E14A28E9035A}"/>
              </a:ext>
            </a:extLst>
          </p:cNvPr>
          <p:cNvSpPr>
            <a:spLocks noGrp="1"/>
          </p:cNvSpPr>
          <p:nvPr>
            <p:ph type="sldNum" sz="quarter" idx="2"/>
          </p:nvPr>
        </p:nvSpPr>
        <p:spPr/>
        <p:txBody>
          <a:bodyPr/>
          <a:lstStyle/>
          <a:p>
            <a:fld id="{86CB4B4D-7CA3-9044-876B-883B54F8677D}" type="slidenum">
              <a:rPr lang="en-US" smtClean="0"/>
              <a:pPr/>
              <a:t>7</a:t>
            </a:fld>
            <a:endParaRPr lang="en-US" dirty="0"/>
          </a:p>
        </p:txBody>
      </p:sp>
      <p:pic>
        <p:nvPicPr>
          <p:cNvPr id="8" name="Picture 2" descr="Image result for 2018 SPhere HAndbook">
            <a:extLst>
              <a:ext uri="{FF2B5EF4-FFF2-40B4-BE49-F238E27FC236}">
                <a16:creationId xmlns:a16="http://schemas.microsoft.com/office/drawing/2014/main" id="{67A2B904-16CF-44C0-884A-319DF3D3899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41614" y="7020821"/>
            <a:ext cx="1509886" cy="2178661"/>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91620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D93A2D-0F5B-4CF8-B80E-95D8363FE6D6}"/>
              </a:ext>
            </a:extLst>
          </p:cNvPr>
          <p:cNvSpPr>
            <a:spLocks noGrp="1"/>
          </p:cNvSpPr>
          <p:nvPr>
            <p:ph type="title"/>
          </p:nvPr>
        </p:nvSpPr>
        <p:spPr>
          <a:xfrm>
            <a:off x="392704" y="70423"/>
            <a:ext cx="17051234" cy="1130300"/>
          </a:xfrm>
        </p:spPr>
        <p:txBody>
          <a:bodyPr>
            <a:normAutofit/>
          </a:bodyPr>
          <a:lstStyle/>
          <a:p>
            <a:r>
              <a:rPr lang="en-US" dirty="0">
                <a:solidFill>
                  <a:srgbClr val="000000"/>
                </a:solidFill>
              </a:rPr>
              <a:t>What is accountability? </a:t>
            </a:r>
          </a:p>
        </p:txBody>
      </p:sp>
      <p:sp>
        <p:nvSpPr>
          <p:cNvPr id="6" name="Text Placeholder 5">
            <a:extLst>
              <a:ext uri="{FF2B5EF4-FFF2-40B4-BE49-F238E27FC236}">
                <a16:creationId xmlns:a16="http://schemas.microsoft.com/office/drawing/2014/main" id="{45A39E33-D810-40A5-9143-7DADBDCC11CB}"/>
              </a:ext>
            </a:extLst>
          </p:cNvPr>
          <p:cNvSpPr>
            <a:spLocks noGrp="1"/>
          </p:cNvSpPr>
          <p:nvPr>
            <p:ph type="body" sz="half" idx="1"/>
          </p:nvPr>
        </p:nvSpPr>
        <p:spPr>
          <a:xfrm>
            <a:off x="1231991" y="1747157"/>
            <a:ext cx="13953493" cy="6620466"/>
          </a:xfrm>
        </p:spPr>
        <p:txBody>
          <a:bodyPr>
            <a:normAutofit/>
          </a:bodyPr>
          <a:lstStyle/>
          <a:p>
            <a:r>
              <a:rPr lang="en-GB" dirty="0"/>
              <a:t>Sphere understands accountability as the </a:t>
            </a:r>
            <a:r>
              <a:rPr lang="en-GB" b="1" dirty="0"/>
              <a:t>responsible use by humanitarian organisations of the resources at their disposal</a:t>
            </a:r>
            <a:r>
              <a:rPr lang="en-GB" dirty="0"/>
              <a:t>.</a:t>
            </a:r>
          </a:p>
          <a:p>
            <a:r>
              <a:rPr lang="en-GB" dirty="0"/>
              <a:t>That is, to </a:t>
            </a:r>
            <a:r>
              <a:rPr lang="en-GB" b="1" dirty="0"/>
              <a:t>explain how their programmes conform </a:t>
            </a:r>
            <a:r>
              <a:rPr lang="en-GB" dirty="0"/>
              <a:t>with best practice and commonly agreed commitments…</a:t>
            </a:r>
          </a:p>
          <a:p>
            <a:r>
              <a:rPr lang="en-GB" dirty="0"/>
              <a:t>… and to </a:t>
            </a:r>
            <a:r>
              <a:rPr lang="en-GB" b="1" dirty="0"/>
              <a:t>involve stakeholders in their work</a:t>
            </a:r>
            <a:r>
              <a:rPr lang="en-GB" dirty="0"/>
              <a:t>, i.e. to take into account the needs, vulnerabilities, and capacities of affected populations at all stages of humanitarian response.</a:t>
            </a:r>
          </a:p>
        </p:txBody>
      </p:sp>
      <p:sp>
        <p:nvSpPr>
          <p:cNvPr id="4" name="Slide Number Placeholder 3">
            <a:extLst>
              <a:ext uri="{FF2B5EF4-FFF2-40B4-BE49-F238E27FC236}">
                <a16:creationId xmlns:a16="http://schemas.microsoft.com/office/drawing/2014/main" id="{D1B2C3CB-7960-4CA2-A392-B07C7A431466}"/>
              </a:ext>
            </a:extLst>
          </p:cNvPr>
          <p:cNvSpPr>
            <a:spLocks noGrp="1"/>
          </p:cNvSpPr>
          <p:nvPr>
            <p:ph type="sldNum" sz="quarter" idx="2"/>
          </p:nvPr>
        </p:nvSpPr>
        <p:spPr/>
        <p:txBody>
          <a:bodyPr/>
          <a:lstStyle/>
          <a:p>
            <a:fld id="{86CB4B4D-7CA3-9044-876B-883B54F8677D}" type="slidenum">
              <a:rPr lang="en-US" smtClean="0"/>
              <a:pPr/>
              <a:t>8</a:t>
            </a:fld>
            <a:endParaRPr lang="en-US" dirty="0"/>
          </a:p>
        </p:txBody>
      </p:sp>
    </p:spTree>
    <p:extLst>
      <p:ext uri="{BB962C8B-B14F-4D97-AF65-F5344CB8AC3E}">
        <p14:creationId xmlns:p14="http://schemas.microsoft.com/office/powerpoint/2010/main" val="40202469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D93A2D-0F5B-4CF8-B80E-95D8363FE6D6}"/>
              </a:ext>
            </a:extLst>
          </p:cNvPr>
          <p:cNvSpPr>
            <a:spLocks noGrp="1"/>
          </p:cNvSpPr>
          <p:nvPr>
            <p:ph type="title"/>
          </p:nvPr>
        </p:nvSpPr>
        <p:spPr>
          <a:xfrm>
            <a:off x="364912" y="335934"/>
            <a:ext cx="17051234" cy="1130300"/>
          </a:xfrm>
        </p:spPr>
        <p:txBody>
          <a:bodyPr>
            <a:normAutofit fontScale="90000"/>
          </a:bodyPr>
          <a:lstStyle/>
          <a:p>
            <a:r>
              <a:rPr lang="en-US" dirty="0">
                <a:solidFill>
                  <a:srgbClr val="000000"/>
                </a:solidFill>
              </a:rPr>
              <a:t>To whom are humanitarian actors accountable?</a:t>
            </a:r>
          </a:p>
        </p:txBody>
      </p:sp>
      <p:sp>
        <p:nvSpPr>
          <p:cNvPr id="6" name="Text Placeholder 5">
            <a:extLst>
              <a:ext uri="{FF2B5EF4-FFF2-40B4-BE49-F238E27FC236}">
                <a16:creationId xmlns:a16="http://schemas.microsoft.com/office/drawing/2014/main" id="{45A39E33-D810-40A5-9143-7DADBDCC11CB}"/>
              </a:ext>
            </a:extLst>
          </p:cNvPr>
          <p:cNvSpPr>
            <a:spLocks noGrp="1"/>
          </p:cNvSpPr>
          <p:nvPr>
            <p:ph type="body" sz="half" idx="1"/>
          </p:nvPr>
        </p:nvSpPr>
        <p:spPr>
          <a:xfrm>
            <a:off x="1693384" y="2584536"/>
            <a:ext cx="13953493" cy="4653576"/>
          </a:xfrm>
        </p:spPr>
        <p:txBody>
          <a:bodyPr numCol="2">
            <a:normAutofit/>
          </a:bodyPr>
          <a:lstStyle/>
          <a:p>
            <a:r>
              <a:rPr lang="en-US" sz="4800" dirty="0"/>
              <a:t>Communities affected </a:t>
            </a:r>
            <a:br>
              <a:rPr lang="en-US" sz="4800" dirty="0"/>
            </a:br>
            <a:r>
              <a:rPr lang="en-US" sz="4800" dirty="0"/>
              <a:t>by crisis </a:t>
            </a:r>
          </a:p>
          <a:p>
            <a:r>
              <a:rPr lang="en-US" sz="4800" dirty="0"/>
              <a:t>Host communities</a:t>
            </a:r>
          </a:p>
          <a:p>
            <a:r>
              <a:rPr lang="en-US" sz="4800" dirty="0"/>
              <a:t>Host governments</a:t>
            </a:r>
          </a:p>
          <a:p>
            <a:r>
              <a:rPr lang="en-US" sz="4800" dirty="0"/>
              <a:t>Donors</a:t>
            </a:r>
          </a:p>
          <a:p>
            <a:r>
              <a:rPr lang="en-US" sz="4800" dirty="0"/>
              <a:t>Partners</a:t>
            </a:r>
          </a:p>
          <a:p>
            <a:r>
              <a:rPr lang="en-US" sz="4800" dirty="0"/>
              <a:t>Colleagues</a:t>
            </a:r>
          </a:p>
          <a:p>
            <a:r>
              <a:rPr lang="en-US" sz="4800" dirty="0"/>
              <a:t>Others?</a:t>
            </a:r>
          </a:p>
        </p:txBody>
      </p:sp>
      <p:sp>
        <p:nvSpPr>
          <p:cNvPr id="4" name="Slide Number Placeholder 3">
            <a:extLst>
              <a:ext uri="{FF2B5EF4-FFF2-40B4-BE49-F238E27FC236}">
                <a16:creationId xmlns:a16="http://schemas.microsoft.com/office/drawing/2014/main" id="{D1B2C3CB-7960-4CA2-A392-B07C7A431466}"/>
              </a:ext>
            </a:extLst>
          </p:cNvPr>
          <p:cNvSpPr>
            <a:spLocks noGrp="1"/>
          </p:cNvSpPr>
          <p:nvPr>
            <p:ph type="sldNum" sz="quarter" idx="2"/>
          </p:nvPr>
        </p:nvSpPr>
        <p:spPr/>
        <p:txBody>
          <a:bodyPr/>
          <a:lstStyle/>
          <a:p>
            <a:fld id="{86CB4B4D-7CA3-9044-876B-883B54F8677D}" type="slidenum">
              <a:rPr lang="en-US" smtClean="0"/>
              <a:pPr/>
              <a:t>9</a:t>
            </a:fld>
            <a:endParaRPr lang="en-US" dirty="0"/>
          </a:p>
        </p:txBody>
      </p:sp>
      <p:sp>
        <p:nvSpPr>
          <p:cNvPr id="7" name="Title 4">
            <a:extLst>
              <a:ext uri="{FF2B5EF4-FFF2-40B4-BE49-F238E27FC236}">
                <a16:creationId xmlns:a16="http://schemas.microsoft.com/office/drawing/2014/main" id="{D59D4C97-2336-4537-99F3-F40B14DDE107}"/>
              </a:ext>
            </a:extLst>
          </p:cNvPr>
          <p:cNvSpPr txBox="1">
            <a:spLocks/>
          </p:cNvSpPr>
          <p:nvPr/>
        </p:nvSpPr>
        <p:spPr>
          <a:xfrm>
            <a:off x="364912" y="7049454"/>
            <a:ext cx="16610438" cy="138379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fontScale="75000" lnSpcReduction="20000"/>
          </a:bodyPr>
          <a:lst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US" dirty="0">
                <a:solidFill>
                  <a:srgbClr val="000000"/>
                </a:solidFill>
              </a:rPr>
              <a:t>Which of these have the power to </a:t>
            </a:r>
            <a:r>
              <a:rPr lang="en-US" u="sng" dirty="0">
                <a:solidFill>
                  <a:srgbClr val="000000"/>
                </a:solidFill>
              </a:rPr>
              <a:t>hold us to account</a:t>
            </a:r>
            <a:r>
              <a:rPr lang="en-US" dirty="0">
                <a:solidFill>
                  <a:srgbClr val="000000"/>
                </a:solidFill>
              </a:rPr>
              <a:t>, and how?</a:t>
            </a:r>
          </a:p>
        </p:txBody>
      </p:sp>
    </p:spTree>
    <p:extLst>
      <p:ext uri="{BB962C8B-B14F-4D97-AF65-F5344CB8AC3E}">
        <p14:creationId xmlns:p14="http://schemas.microsoft.com/office/powerpoint/2010/main" val="39884128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fade">
                                      <p:cBhvr>
                                        <p:cTn id="22" dur="500"/>
                                        <p:tgtEl>
                                          <p:spTgt spid="6">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fade">
                                      <p:cBhvr>
                                        <p:cTn id="25" dur="500"/>
                                        <p:tgtEl>
                                          <p:spTgt spid="6">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12652</TotalTime>
  <Words>2521</Words>
  <Application>Microsoft Office PowerPoint</Application>
  <PresentationFormat>Custom</PresentationFormat>
  <Paragraphs>206</Paragraphs>
  <Slides>20</Slides>
  <Notes>20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Helvetica Neue</vt:lpstr>
      <vt:lpstr>Open Sans</vt:lpstr>
      <vt:lpstr>Open Sans Bold</vt:lpstr>
      <vt:lpstr>Open Sans Light</vt:lpstr>
      <vt:lpstr>Open Sans Regular</vt:lpstr>
      <vt:lpstr>White</vt:lpstr>
      <vt:lpstr>Core Humanitarian Standard</vt:lpstr>
      <vt:lpstr>By the end of this session you will be able to:</vt:lpstr>
      <vt:lpstr>What is the Core Humanitarian Standard?</vt:lpstr>
      <vt:lpstr>A unique process</vt:lpstr>
      <vt:lpstr>A unique structure</vt:lpstr>
      <vt:lpstr>An overview</vt:lpstr>
      <vt:lpstr>The nine commitments</vt:lpstr>
      <vt:lpstr>What is accountability? </vt:lpstr>
      <vt:lpstr>To whom are humanitarian actors accountable?</vt:lpstr>
      <vt:lpstr>The CHS on Quality and Accountability </vt:lpstr>
      <vt:lpstr>You take it from here….</vt:lpstr>
      <vt:lpstr>Commitment 5</vt:lpstr>
      <vt:lpstr>Commitment 6</vt:lpstr>
      <vt:lpstr>Commitment 7</vt:lpstr>
      <vt:lpstr>Commitment 8   </vt:lpstr>
      <vt:lpstr>Commitment 9</vt:lpstr>
      <vt:lpstr>Commitment 4</vt:lpstr>
      <vt:lpstr>Participation typology</vt:lpstr>
      <vt:lpstr>It’s all in the Core Humanitarian Standard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Tristan Hale</cp:lastModifiedBy>
  <cp:revision>155</cp:revision>
  <dcterms:created xsi:type="dcterms:W3CDTF">2018-12-14T22:00:46Z</dcterms:created>
  <dcterms:modified xsi:type="dcterms:W3CDTF">2019-04-24T11:25:42Z</dcterms:modified>
</cp:coreProperties>
</file>